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8288000" cy="10287000"/>
  <p:notesSz cx="6858000" cy="9144000"/>
  <p:embeddedFontLst>
    <p:embeddedFont>
      <p:font typeface="セザンヌ DB" panose="02020700000000000000" pitchFamily="18" charset="-128"/>
      <p:regular r:id="rId15"/>
      <p:bold r:id="rId16"/>
    </p:embeddedFont>
    <p:embeddedFont>
      <p:font typeface="Antonio Bold" panose="02000803000000000000" pitchFamily="2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597" autoAdjust="0"/>
  </p:normalViewPr>
  <p:slideViewPr>
    <p:cSldViewPr>
      <p:cViewPr>
        <p:scale>
          <a:sx n="56" d="100"/>
          <a:sy n="56" d="100"/>
        </p:scale>
        <p:origin x="440" y="6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375" y="-301625"/>
            <a:ext cx="18954750" cy="10890250"/>
            <a:chOff x="0" y="0"/>
            <a:chExt cx="1384854" cy="7956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4854" cy="795653"/>
            </a:xfrm>
            <a:custGeom>
              <a:avLst/>
              <a:gdLst/>
              <a:ahLst/>
              <a:cxnLst/>
              <a:rect l="l" t="t" r="r" b="b"/>
              <a:pathLst>
                <a:path w="1384854" h="795653">
                  <a:moveTo>
                    <a:pt x="0" y="0"/>
                  </a:moveTo>
                  <a:lnTo>
                    <a:pt x="0" y="795653"/>
                  </a:lnTo>
                  <a:lnTo>
                    <a:pt x="1384854" y="795653"/>
                  </a:lnTo>
                  <a:lnTo>
                    <a:pt x="1384854" y="0"/>
                  </a:lnTo>
                  <a:lnTo>
                    <a:pt x="0" y="0"/>
                  </a:lnTo>
                  <a:close/>
                  <a:moveTo>
                    <a:pt x="1323894" y="734693"/>
                  </a:moveTo>
                  <a:lnTo>
                    <a:pt x="59690" y="734693"/>
                  </a:lnTo>
                  <a:lnTo>
                    <a:pt x="59690" y="59690"/>
                  </a:lnTo>
                  <a:lnTo>
                    <a:pt x="1323894" y="59690"/>
                  </a:lnTo>
                  <a:lnTo>
                    <a:pt x="1323894" y="734693"/>
                  </a:lnTo>
                  <a:close/>
                </a:path>
              </a:pathLst>
            </a:custGeom>
            <a:solidFill>
              <a:srgbClr val="006BCB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371600" y="4883553"/>
            <a:ext cx="16268700" cy="4710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22610" spc="361" dirty="0">
                <a:solidFill>
                  <a:srgbClr val="006BCB"/>
                </a:solidFill>
                <a:latin typeface="Antonio Bold"/>
              </a:rPr>
              <a:t>FD ADVANCE</a:t>
            </a:r>
          </a:p>
          <a:p>
            <a:pPr algn="r"/>
            <a:r>
              <a:rPr lang="en-US" sz="8000" spc="361" dirty="0">
                <a:solidFill>
                  <a:srgbClr val="006BCB"/>
                </a:solidFill>
                <a:latin typeface="Antonio Bold"/>
              </a:rPr>
              <a:t>Ver 1.0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53800" y="713098"/>
            <a:ext cx="5755104" cy="440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751"/>
              </a:lnSpc>
            </a:pPr>
            <a:r>
              <a:rPr lang="en-US" sz="2301" dirty="0">
                <a:solidFill>
                  <a:srgbClr val="006BCB"/>
                </a:solidFill>
                <a:ea typeface="セザンヌ DB"/>
              </a:rPr>
              <a:t>仕様説明スライド（作成日：2022/07/14）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0600" y="1314621"/>
            <a:ext cx="890615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9"/>
              </a:lnSpc>
            </a:pPr>
            <a:r>
              <a:rPr lang="en-US" sz="4699" spc="75" dirty="0" err="1">
                <a:solidFill>
                  <a:srgbClr val="006BCB"/>
                </a:solidFill>
                <a:ea typeface="セザンヌ DB"/>
              </a:rPr>
              <a:t>将来設計をサポートするアプリ</a:t>
            </a:r>
            <a:endParaRPr lang="en-US" sz="4699" spc="75" dirty="0">
              <a:solidFill>
                <a:srgbClr val="006BCB"/>
              </a:solidFill>
              <a:ea typeface="セザンヌ D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912" t="2219" r="416" b="28129"/>
          <a:stretch>
            <a:fillRect/>
          </a:stretch>
        </p:blipFill>
        <p:spPr>
          <a:xfrm>
            <a:off x="1195388" y="2556582"/>
            <a:ext cx="5016458" cy="59780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172970" y="1475740"/>
            <a:ext cx="4175923" cy="0"/>
          </a:xfrm>
          <a:prstGeom prst="line">
            <a:avLst/>
          </a:prstGeom>
          <a:ln w="428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195388" y="323850"/>
            <a:ext cx="5418626" cy="163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78"/>
              </a:lnSpc>
            </a:pPr>
            <a:r>
              <a:rPr lang="en-US" sz="6198" spc="309">
                <a:solidFill>
                  <a:srgbClr val="006BCB"/>
                </a:solidFill>
                <a:ea typeface="セザンヌ DB"/>
              </a:rPr>
              <a:t>利用者の声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92043" y="4905375"/>
            <a:ext cx="9894544" cy="464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6BCB"/>
                </a:solidFill>
                <a:ea typeface="セザンヌ DB"/>
              </a:rPr>
              <a:t>プレゼンテーションでは、「C」を押すと紙吹雪、「D」を押すとドラムロール、「O」を押すとシャボン玉が現れ、プレゼンテーションの魔法や面白さを発見することができます。</a:t>
            </a:r>
          </a:p>
          <a:p>
            <a:pPr>
              <a:lnSpc>
                <a:spcPts val="2940"/>
              </a:lnSpc>
            </a:pPr>
            <a:endParaRPr lang="en-US" sz="2100">
              <a:solidFill>
                <a:srgbClr val="006BCB"/>
              </a:solidFill>
              <a:ea typeface="セザンヌ DB"/>
            </a:endParaR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6BCB"/>
                </a:solidFill>
                <a:latin typeface="セザンヌ DB"/>
              </a:rPr>
              <a:t>Canvaプレゼンテーションでは、「C」を押すと紙吹雪、「D」を押すとドラムロール、「O」を押すとシャボン玉が現れ、プレゼンテーションの魔法や面白さを発見することができます。Canvaプレゼンテーションでは、「C」を押すと紙吹雪、「D」を押すとドラムロール、「O」を押すとシャボン玉が現れ、プレゼンテーションの魔法や面白さを発見することができます。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6BCB"/>
                </a:solidFill>
                <a:latin typeface="セザンヌ DB"/>
              </a:rPr>
              <a:t>Canvaプレゼンテーションでは、「C」を押すと紙吹雪、「D」を押すとドラムロール、「O」を押すとシャボン玉が現れ、プレゼンテーションの魔法や面白さを発見することができます。</a:t>
            </a:r>
          </a:p>
        </p:txBody>
      </p:sp>
      <p:sp>
        <p:nvSpPr>
          <p:cNvPr id="6" name="AutoShape 6"/>
          <p:cNvSpPr/>
          <p:nvPr/>
        </p:nvSpPr>
        <p:spPr>
          <a:xfrm>
            <a:off x="7230886" y="2730190"/>
            <a:ext cx="13162388" cy="0"/>
          </a:xfrm>
          <a:prstGeom prst="line">
            <a:avLst/>
          </a:prstGeom>
          <a:ln w="28575" cap="rnd">
            <a:solidFill>
              <a:srgbClr val="006BC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8412636" y="2597569"/>
            <a:ext cx="280978" cy="28097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6BC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685432" y="2597569"/>
            <a:ext cx="280978" cy="28097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6BC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016715" y="2609371"/>
            <a:ext cx="280978" cy="28097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6BC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6406023" y="2621173"/>
            <a:ext cx="280978" cy="28097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6BCB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547801" y="2597569"/>
            <a:ext cx="280978" cy="280978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6BCB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4602676" y="2621173"/>
            <a:ext cx="280978" cy="28097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6B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7092043" y="3504602"/>
            <a:ext cx="1866939" cy="590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4"/>
              </a:lnSpc>
            </a:pPr>
            <a:r>
              <a:rPr lang="en-US" sz="2395">
                <a:solidFill>
                  <a:srgbClr val="006BCB"/>
                </a:solidFill>
                <a:ea typeface="セザンヌ DB"/>
              </a:rPr>
              <a:t>結婚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92043" y="3016360"/>
            <a:ext cx="1866939" cy="62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4"/>
              </a:lnSpc>
              <a:spcBef>
                <a:spcPct val="0"/>
              </a:spcBef>
            </a:pPr>
            <a:r>
              <a:rPr lang="en-US" sz="2395">
                <a:solidFill>
                  <a:srgbClr val="006BCB"/>
                </a:solidFill>
                <a:latin typeface="セザンヌ DB"/>
              </a:rPr>
              <a:t>2030年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01908" y="1562643"/>
            <a:ext cx="1866939" cy="590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74"/>
              </a:lnSpc>
              <a:spcBef>
                <a:spcPct val="0"/>
              </a:spcBef>
            </a:pPr>
            <a:r>
              <a:rPr lang="en-US" sz="2395">
                <a:solidFill>
                  <a:srgbClr val="006BCB"/>
                </a:solidFill>
                <a:ea typeface="セザンヌ DB"/>
              </a:rPr>
              <a:t>第一子出産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25513" y="1042928"/>
            <a:ext cx="1866939" cy="62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4"/>
              </a:lnSpc>
              <a:spcBef>
                <a:spcPct val="0"/>
              </a:spcBef>
            </a:pPr>
            <a:r>
              <a:rPr lang="en-US" sz="2395" u="none">
                <a:solidFill>
                  <a:srgbClr val="006BCB"/>
                </a:solidFill>
                <a:latin typeface="セザンヌ DB"/>
              </a:rPr>
              <a:t>2032年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68091" y="3504602"/>
            <a:ext cx="1866939" cy="590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74"/>
              </a:lnSpc>
              <a:spcBef>
                <a:spcPct val="0"/>
              </a:spcBef>
            </a:pPr>
            <a:r>
              <a:rPr lang="en-US" sz="2395">
                <a:solidFill>
                  <a:srgbClr val="006BCB"/>
                </a:solidFill>
                <a:ea typeface="セザンヌ DB"/>
              </a:rPr>
              <a:t>第二子出産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68091" y="3016360"/>
            <a:ext cx="1866939" cy="62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4"/>
              </a:lnSpc>
              <a:spcBef>
                <a:spcPct val="0"/>
              </a:spcBef>
            </a:pPr>
            <a:r>
              <a:rPr lang="en-US" sz="2395" u="none">
                <a:solidFill>
                  <a:srgbClr val="006BCB"/>
                </a:solidFill>
                <a:latin typeface="セザンヌ DB"/>
              </a:rPr>
              <a:t>2037年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64224" y="3456977"/>
            <a:ext cx="1866939" cy="640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3"/>
              </a:lnSpc>
              <a:spcBef>
                <a:spcPct val="0"/>
              </a:spcBef>
            </a:pPr>
            <a:r>
              <a:rPr lang="en-US" sz="2395">
                <a:solidFill>
                  <a:srgbClr val="006BCB"/>
                </a:solidFill>
                <a:ea typeface="セザンヌ DB"/>
              </a:rPr>
              <a:t>第一子進学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64224" y="3016360"/>
            <a:ext cx="1866939" cy="62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4"/>
              </a:lnSpc>
              <a:spcBef>
                <a:spcPct val="0"/>
              </a:spcBef>
            </a:pPr>
            <a:r>
              <a:rPr lang="en-US" sz="2395" u="none">
                <a:solidFill>
                  <a:srgbClr val="006BCB"/>
                </a:solidFill>
                <a:latin typeface="セザンヌ DB"/>
              </a:rPr>
              <a:t>2050年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190571" y="3504602"/>
            <a:ext cx="1866939" cy="95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4"/>
              </a:lnSpc>
            </a:pPr>
            <a:r>
              <a:rPr lang="en-US" sz="2395">
                <a:solidFill>
                  <a:srgbClr val="006BCB"/>
                </a:solidFill>
                <a:ea typeface="セザンヌ DB"/>
              </a:rPr>
              <a:t>定年退職</a:t>
            </a:r>
          </a:p>
          <a:p>
            <a:pPr marL="0" lvl="0" indent="0">
              <a:lnSpc>
                <a:spcPts val="2874"/>
              </a:lnSpc>
              <a:spcBef>
                <a:spcPct val="0"/>
              </a:spcBef>
            </a:pPr>
            <a:endParaRPr lang="en-US" sz="2395">
              <a:solidFill>
                <a:srgbClr val="006BCB"/>
              </a:solidFill>
              <a:ea typeface="セザンヌ DB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190571" y="3016360"/>
            <a:ext cx="1866939" cy="62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4"/>
              </a:lnSpc>
              <a:spcBef>
                <a:spcPct val="0"/>
              </a:spcBef>
            </a:pPr>
            <a:r>
              <a:rPr lang="en-US" sz="2395" u="none">
                <a:solidFill>
                  <a:srgbClr val="006BCB"/>
                </a:solidFill>
                <a:latin typeface="セザンヌ DB"/>
              </a:rPr>
              <a:t>2060年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497285" y="1515018"/>
            <a:ext cx="1866939" cy="640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3"/>
              </a:lnSpc>
              <a:spcBef>
                <a:spcPct val="0"/>
              </a:spcBef>
            </a:pPr>
            <a:r>
              <a:rPr lang="en-US" sz="2395">
                <a:solidFill>
                  <a:srgbClr val="006BCB"/>
                </a:solidFill>
                <a:ea typeface="セザンヌ DB"/>
              </a:rPr>
              <a:t>住宅購入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497285" y="1042928"/>
            <a:ext cx="1866939" cy="62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4"/>
              </a:lnSpc>
              <a:spcBef>
                <a:spcPct val="0"/>
              </a:spcBef>
            </a:pPr>
            <a:r>
              <a:rPr lang="en-US" sz="2395" u="none">
                <a:solidFill>
                  <a:srgbClr val="006BCB"/>
                </a:solidFill>
                <a:latin typeface="セザンヌ DB"/>
              </a:rPr>
              <a:t>2040年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231162" y="1515018"/>
            <a:ext cx="1866939" cy="640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3"/>
              </a:lnSpc>
              <a:spcBef>
                <a:spcPct val="0"/>
              </a:spcBef>
            </a:pPr>
            <a:r>
              <a:rPr lang="en-US" sz="2395">
                <a:solidFill>
                  <a:srgbClr val="006BCB"/>
                </a:solidFill>
                <a:ea typeface="セザンヌ DB"/>
              </a:rPr>
              <a:t>第二子進学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231162" y="1042928"/>
            <a:ext cx="1866939" cy="62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4"/>
              </a:lnSpc>
              <a:spcBef>
                <a:spcPct val="0"/>
              </a:spcBef>
            </a:pPr>
            <a:r>
              <a:rPr lang="en-US" sz="2395" u="none">
                <a:solidFill>
                  <a:srgbClr val="006BCB"/>
                </a:solidFill>
                <a:latin typeface="セザンヌ DB"/>
              </a:rPr>
              <a:t>2055年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95388" y="8528351"/>
            <a:ext cx="5016458" cy="1136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700">
                <a:solidFill>
                  <a:srgbClr val="006BCB"/>
                </a:solidFill>
                <a:ea typeface="セザンヌ DB"/>
              </a:rPr>
              <a:t>フィットネス事務経営</a:t>
            </a:r>
          </a:p>
          <a:p>
            <a:pPr algn="ctr">
              <a:lnSpc>
                <a:spcPts val="3591"/>
              </a:lnSpc>
            </a:pPr>
            <a:r>
              <a:rPr lang="en-US" sz="2700">
                <a:solidFill>
                  <a:srgbClr val="006BCB"/>
                </a:solidFill>
                <a:latin typeface="セザンヌ DB"/>
              </a:rPr>
              <a:t>Aさん（37歳）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7092043" y="2597569"/>
            <a:ext cx="280978" cy="280978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6BCB"/>
            </a:solid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7339" y="-37387"/>
            <a:ext cx="4983626" cy="167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19"/>
              </a:lnSpc>
            </a:pPr>
            <a:r>
              <a:rPr lang="en-US" sz="6300" spc="315">
                <a:solidFill>
                  <a:srgbClr val="006BCB"/>
                </a:solidFill>
                <a:ea typeface="セザンヌ DB"/>
              </a:rPr>
              <a:t>弊社の強み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84478" y="400763"/>
            <a:ext cx="10122358" cy="1512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2300" spc="46">
                <a:solidFill>
                  <a:srgbClr val="006BCB"/>
                </a:solidFill>
                <a:latin typeface="セザンヌ DB"/>
              </a:rPr>
              <a:t>Canvaプレゼンテーションでは、「C」を押すと紙吹雪、「D」を押すと</a:t>
            </a:r>
          </a:p>
          <a:p>
            <a:pPr>
              <a:lnSpc>
                <a:spcPts val="3450"/>
              </a:lnSpc>
            </a:pPr>
            <a:r>
              <a:rPr lang="en-US" sz="2300" spc="46">
                <a:solidFill>
                  <a:srgbClr val="006BCB"/>
                </a:solidFill>
                <a:ea typeface="セザンヌ DB"/>
              </a:rPr>
              <a:t>ドラムロール、「O」を押すとシャボン玉が現れ、プレゼンテーションの</a:t>
            </a:r>
          </a:p>
          <a:p>
            <a:pPr>
              <a:lnSpc>
                <a:spcPts val="3450"/>
              </a:lnSpc>
            </a:pPr>
            <a:r>
              <a:rPr lang="en-US" sz="2300" spc="46">
                <a:solidFill>
                  <a:srgbClr val="006BCB"/>
                </a:solidFill>
                <a:ea typeface="セザンヌ DB"/>
              </a:rPr>
              <a:t>魔法や面白さを発見することができます。</a:t>
            </a:r>
          </a:p>
        </p:txBody>
      </p:sp>
      <p:sp>
        <p:nvSpPr>
          <p:cNvPr id="4" name="AutoShape 4"/>
          <p:cNvSpPr/>
          <p:nvPr/>
        </p:nvSpPr>
        <p:spPr>
          <a:xfrm>
            <a:off x="-249666" y="2625129"/>
            <a:ext cx="22599751" cy="1851621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1734917" y="2280044"/>
            <a:ext cx="1374696" cy="2280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53"/>
              </a:lnSpc>
            </a:pPr>
            <a:r>
              <a:rPr lang="en-US" sz="16589" spc="265">
                <a:solidFill>
                  <a:srgbClr val="006BCB"/>
                </a:solidFill>
                <a:latin typeface="Antonio Bold"/>
              </a:rPr>
              <a:t>1</a:t>
            </a:r>
          </a:p>
        </p:txBody>
      </p:sp>
      <p:sp>
        <p:nvSpPr>
          <p:cNvPr id="6" name="AutoShape 6"/>
          <p:cNvSpPr/>
          <p:nvPr/>
        </p:nvSpPr>
        <p:spPr>
          <a:xfrm>
            <a:off x="-749729" y="5143500"/>
            <a:ext cx="22599751" cy="1851621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1576949" y="4807891"/>
            <a:ext cx="1374696" cy="2280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53"/>
              </a:lnSpc>
            </a:pPr>
            <a:r>
              <a:rPr lang="en-US" sz="16589" spc="265">
                <a:solidFill>
                  <a:srgbClr val="006BCB"/>
                </a:solidFill>
                <a:latin typeface="Antonio Bold"/>
              </a:rPr>
              <a:t>2</a:t>
            </a:r>
          </a:p>
        </p:txBody>
      </p:sp>
      <p:sp>
        <p:nvSpPr>
          <p:cNvPr id="8" name="AutoShape 8"/>
          <p:cNvSpPr/>
          <p:nvPr/>
        </p:nvSpPr>
        <p:spPr>
          <a:xfrm>
            <a:off x="-749729" y="7603890"/>
            <a:ext cx="22599751" cy="1851621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TextBox 9"/>
          <p:cNvSpPr txBox="1"/>
          <p:nvPr/>
        </p:nvSpPr>
        <p:spPr>
          <a:xfrm>
            <a:off x="1576949" y="7488463"/>
            <a:ext cx="1374696" cy="2280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53"/>
              </a:lnSpc>
            </a:pPr>
            <a:r>
              <a:rPr lang="en-US" sz="16589" spc="265">
                <a:solidFill>
                  <a:srgbClr val="006BCB"/>
                </a:solidFill>
                <a:latin typeface="Antonio Bold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81859" y="2564467"/>
            <a:ext cx="4102620" cy="138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79"/>
              </a:lnSpc>
            </a:pPr>
            <a:r>
              <a:rPr lang="en-US" sz="5199" spc="259">
                <a:solidFill>
                  <a:srgbClr val="006BCB"/>
                </a:solidFill>
                <a:ea typeface="セザンヌ DB"/>
              </a:rPr>
              <a:t>弊社の強み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81859" y="5082838"/>
            <a:ext cx="4102620" cy="138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79"/>
              </a:lnSpc>
            </a:pPr>
            <a:r>
              <a:rPr lang="en-US" sz="5199" spc="259">
                <a:solidFill>
                  <a:srgbClr val="006BCB"/>
                </a:solidFill>
                <a:ea typeface="セザンヌ DB"/>
              </a:rPr>
              <a:t>弊社の強み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51645" y="7543228"/>
            <a:ext cx="4102620" cy="138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79"/>
              </a:lnSpc>
            </a:pPr>
            <a:r>
              <a:rPr lang="en-US" sz="5199" spc="259">
                <a:solidFill>
                  <a:srgbClr val="006BCB"/>
                </a:solidFill>
                <a:ea typeface="セザンヌ DB"/>
              </a:rPr>
              <a:t>弊社の強み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92918" y="2651780"/>
            <a:ext cx="9666991" cy="1512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2300" spc="46">
                <a:solidFill>
                  <a:srgbClr val="006BCB"/>
                </a:solidFill>
                <a:latin typeface="セザンヌ DB"/>
              </a:rPr>
              <a:t>Canvaプレゼンテーションでは、「C」を押すと紙吹雪、「D」を押すとドラムロール、「O」を押すとシャボン玉が現れ、プレゼンテーションの魔法や面白さを発見することができます。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92918" y="5170151"/>
            <a:ext cx="9666991" cy="1512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2300" spc="46">
                <a:solidFill>
                  <a:srgbClr val="006BCB"/>
                </a:solidFill>
                <a:latin typeface="セザンヌ DB"/>
              </a:rPr>
              <a:t>Canvaプレゼンテーションでは、「C」を押すと紙吹雪、「D」を押すとドラムロール、「O」を押すとシャボン玉が現れ、プレゼンテーションの魔法や面白さを発見することができます。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92918" y="7630541"/>
            <a:ext cx="9666991" cy="1512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2300" spc="46">
                <a:solidFill>
                  <a:srgbClr val="006BCB"/>
                </a:solidFill>
                <a:latin typeface="セザンヌ DB"/>
              </a:rPr>
              <a:t>Canvaプレゼンテーションでは、「C」を押すと紙吹雪、「D」を押すとドラムロール、「O」を押すとシャボン玉が現れ、プレゼンテーションの魔法や面白さを発見することができます。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017584" y="5499408"/>
            <a:ext cx="5645727" cy="5528568"/>
            <a:chOff x="-72390" y="7620"/>
            <a:chExt cx="6487160" cy="6352540"/>
          </a:xfrm>
        </p:grpSpPr>
        <p:sp>
          <p:nvSpPr>
            <p:cNvPr id="3" name="Freeform 3"/>
            <p:cNvSpPr/>
            <p:nvPr/>
          </p:nvSpPr>
          <p:spPr>
            <a:xfrm>
              <a:off x="-72390" y="7620"/>
              <a:ext cx="6487160" cy="6352540"/>
            </a:xfrm>
            <a:custGeom>
              <a:avLst/>
              <a:gdLst/>
              <a:ahLst/>
              <a:cxnLst/>
              <a:rect l="l" t="t" r="r" b="b"/>
              <a:pathLst>
                <a:path w="6487160" h="6352540">
                  <a:moveTo>
                    <a:pt x="6322060" y="3176270"/>
                  </a:moveTo>
                  <a:cubicBezTo>
                    <a:pt x="6322060" y="2844800"/>
                    <a:pt x="6487160" y="2493010"/>
                    <a:pt x="6385560" y="2194560"/>
                  </a:cubicBezTo>
                  <a:cubicBezTo>
                    <a:pt x="6281420" y="1884680"/>
                    <a:pt x="5928360" y="1694180"/>
                    <a:pt x="5734050" y="1436370"/>
                  </a:cubicBezTo>
                  <a:cubicBezTo>
                    <a:pt x="5537200" y="1176020"/>
                    <a:pt x="5455920" y="796290"/>
                    <a:pt x="5185410" y="607060"/>
                  </a:cubicBezTo>
                  <a:cubicBezTo>
                    <a:pt x="4917440" y="420370"/>
                    <a:pt x="4517390" y="462280"/>
                    <a:pt x="4196080" y="360680"/>
                  </a:cubicBezTo>
                  <a:cubicBezTo>
                    <a:pt x="3884930" y="264160"/>
                    <a:pt x="3589020" y="0"/>
                    <a:pt x="3244850" y="0"/>
                  </a:cubicBezTo>
                  <a:cubicBezTo>
                    <a:pt x="2900680" y="0"/>
                    <a:pt x="2603500" y="262890"/>
                    <a:pt x="2293620" y="360680"/>
                  </a:cubicBezTo>
                  <a:cubicBezTo>
                    <a:pt x="1972310" y="461010"/>
                    <a:pt x="1570990" y="419100"/>
                    <a:pt x="1303020" y="607060"/>
                  </a:cubicBezTo>
                  <a:cubicBezTo>
                    <a:pt x="1032510" y="796290"/>
                    <a:pt x="951230" y="1176020"/>
                    <a:pt x="754380" y="1436370"/>
                  </a:cubicBezTo>
                  <a:cubicBezTo>
                    <a:pt x="558800" y="1694180"/>
                    <a:pt x="207010" y="1884680"/>
                    <a:pt x="101600" y="2194560"/>
                  </a:cubicBezTo>
                  <a:cubicBezTo>
                    <a:pt x="1270" y="2493010"/>
                    <a:pt x="165100" y="2844800"/>
                    <a:pt x="165100" y="3176270"/>
                  </a:cubicBezTo>
                  <a:cubicBezTo>
                    <a:pt x="165100" y="3507740"/>
                    <a:pt x="0" y="3859530"/>
                    <a:pt x="101600" y="4157980"/>
                  </a:cubicBezTo>
                  <a:cubicBezTo>
                    <a:pt x="205740" y="4467860"/>
                    <a:pt x="558800" y="4658360"/>
                    <a:pt x="753110" y="4916170"/>
                  </a:cubicBezTo>
                  <a:cubicBezTo>
                    <a:pt x="949960" y="5176520"/>
                    <a:pt x="1031240" y="5556250"/>
                    <a:pt x="1301750" y="5745480"/>
                  </a:cubicBezTo>
                  <a:cubicBezTo>
                    <a:pt x="1569720" y="5933440"/>
                    <a:pt x="1969770" y="5891530"/>
                    <a:pt x="2292350" y="5991860"/>
                  </a:cubicBezTo>
                  <a:cubicBezTo>
                    <a:pt x="2603500" y="6088380"/>
                    <a:pt x="2899410" y="6352540"/>
                    <a:pt x="3243580" y="6352540"/>
                  </a:cubicBezTo>
                  <a:cubicBezTo>
                    <a:pt x="3587750" y="6352540"/>
                    <a:pt x="3884930" y="6089650"/>
                    <a:pt x="4194810" y="5991860"/>
                  </a:cubicBezTo>
                  <a:cubicBezTo>
                    <a:pt x="4516120" y="5891530"/>
                    <a:pt x="4917440" y="5933440"/>
                    <a:pt x="5185410" y="5745480"/>
                  </a:cubicBezTo>
                  <a:cubicBezTo>
                    <a:pt x="5455920" y="5556250"/>
                    <a:pt x="5537200" y="5176520"/>
                    <a:pt x="5734050" y="4916170"/>
                  </a:cubicBezTo>
                  <a:cubicBezTo>
                    <a:pt x="5929630" y="4658360"/>
                    <a:pt x="6281420" y="4467860"/>
                    <a:pt x="6385560" y="4157980"/>
                  </a:cubicBezTo>
                  <a:cubicBezTo>
                    <a:pt x="6487160" y="3858260"/>
                    <a:pt x="6322060" y="3506470"/>
                    <a:pt x="6322060" y="3176270"/>
                  </a:cubicBezTo>
                  <a:close/>
                </a:path>
              </a:pathLst>
            </a:custGeom>
            <a:solidFill>
              <a:srgbClr val="006BC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841206" y="-117910"/>
            <a:ext cx="5617318" cy="561731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-420607">
            <a:off x="10844646" y="1692423"/>
            <a:ext cx="5632749" cy="2814287"/>
            <a:chOff x="0" y="0"/>
            <a:chExt cx="2071564" cy="10350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71564" cy="1035015"/>
            </a:xfrm>
            <a:custGeom>
              <a:avLst/>
              <a:gdLst/>
              <a:ahLst/>
              <a:cxnLst/>
              <a:rect l="l" t="t" r="r" b="b"/>
              <a:pathLst>
                <a:path w="2071564" h="1035015">
                  <a:moveTo>
                    <a:pt x="0" y="0"/>
                  </a:moveTo>
                  <a:lnTo>
                    <a:pt x="2071564" y="0"/>
                  </a:lnTo>
                  <a:lnTo>
                    <a:pt x="2071564" y="1035015"/>
                  </a:lnTo>
                  <a:lnTo>
                    <a:pt x="0" y="10350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8529411">
            <a:off x="10248927" y="5416437"/>
            <a:ext cx="6219971" cy="4708881"/>
            <a:chOff x="0" y="0"/>
            <a:chExt cx="1930400" cy="14614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0400" cy="1461426"/>
            </a:xfrm>
            <a:custGeom>
              <a:avLst/>
              <a:gdLst/>
              <a:ahLst/>
              <a:cxnLst/>
              <a:rect l="l" t="t" r="r" b="b"/>
              <a:pathLst>
                <a:path w="1930400" h="1461426">
                  <a:moveTo>
                    <a:pt x="0" y="0"/>
                  </a:moveTo>
                  <a:lnTo>
                    <a:pt x="965200" y="1461426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974108" y="2776095"/>
            <a:ext cx="5352836" cy="95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300" spc="46">
                <a:solidFill>
                  <a:srgbClr val="006BCB"/>
                </a:solidFill>
                <a:ea typeface="セザンヌ DB"/>
              </a:rPr>
              <a:t>ファイナンシャルプランナーとの</a:t>
            </a:r>
          </a:p>
          <a:p>
            <a:pPr algn="ctr">
              <a:lnSpc>
                <a:spcPts val="2944"/>
              </a:lnSpc>
            </a:pPr>
            <a:r>
              <a:rPr lang="en-US" sz="2300" spc="46">
                <a:solidFill>
                  <a:srgbClr val="006BCB"/>
                </a:solidFill>
                <a:ea typeface="セザンヌ DB"/>
              </a:rPr>
              <a:t>面談日時を決定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60355" y="7843522"/>
            <a:ext cx="3488365" cy="95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300" spc="46">
                <a:solidFill>
                  <a:srgbClr val="006BCB"/>
                </a:solidFill>
                <a:ea typeface="セザンヌ DB"/>
              </a:rPr>
              <a:t>ファイナンシャル</a:t>
            </a:r>
          </a:p>
          <a:p>
            <a:pPr algn="ctr">
              <a:lnSpc>
                <a:spcPts val="2944"/>
              </a:lnSpc>
            </a:pPr>
            <a:r>
              <a:rPr lang="en-US" sz="2300" spc="46">
                <a:solidFill>
                  <a:srgbClr val="006BCB"/>
                </a:solidFill>
                <a:ea typeface="セザンヌ DB"/>
              </a:rPr>
              <a:t>プランナーと面談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13190" y="409777"/>
            <a:ext cx="3873349" cy="187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0"/>
              </a:lnSpc>
            </a:pPr>
            <a:r>
              <a:rPr lang="en-US" sz="3299" spc="65">
                <a:solidFill>
                  <a:srgbClr val="006BCB"/>
                </a:solidFill>
                <a:ea typeface="セザンヌ DB"/>
              </a:rPr>
              <a:t>お電話もしくは</a:t>
            </a:r>
          </a:p>
          <a:p>
            <a:pPr algn="ctr">
              <a:lnSpc>
                <a:spcPts val="4190"/>
              </a:lnSpc>
            </a:pPr>
            <a:r>
              <a:rPr lang="en-US" sz="3299" spc="65">
                <a:solidFill>
                  <a:srgbClr val="006BCB"/>
                </a:solidFill>
                <a:ea typeface="セザンヌ DB"/>
              </a:rPr>
              <a:t>インターネットで</a:t>
            </a:r>
          </a:p>
          <a:p>
            <a:pPr algn="ctr">
              <a:lnSpc>
                <a:spcPts val="4190"/>
              </a:lnSpc>
            </a:pPr>
            <a:r>
              <a:rPr lang="en-US" sz="3299" spc="65">
                <a:solidFill>
                  <a:srgbClr val="006BCB"/>
                </a:solidFill>
                <a:ea typeface="セザンヌ DB"/>
              </a:rPr>
              <a:t>お申し込み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75279" y="1861121"/>
            <a:ext cx="2950495" cy="902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3299" spc="65">
                <a:solidFill>
                  <a:srgbClr val="006BCB"/>
                </a:solidFill>
                <a:ea typeface="セザンヌ DB"/>
              </a:rPr>
              <a:t>日程決定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41749" y="6898387"/>
            <a:ext cx="2950495" cy="902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3299" spc="65">
                <a:solidFill>
                  <a:srgbClr val="006BCB"/>
                </a:solidFill>
                <a:ea typeface="セザンヌ DB"/>
              </a:rPr>
              <a:t>相談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04843" y="6783932"/>
            <a:ext cx="3416352" cy="135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0"/>
              </a:lnSpc>
            </a:pPr>
            <a:r>
              <a:rPr lang="en-US" sz="3299" spc="65">
                <a:solidFill>
                  <a:srgbClr val="FFFFFF"/>
                </a:solidFill>
                <a:ea typeface="セザンヌ DB"/>
              </a:rPr>
              <a:t>サポート内容</a:t>
            </a:r>
          </a:p>
          <a:p>
            <a:pPr algn="ctr">
              <a:lnSpc>
                <a:spcPts val="4190"/>
              </a:lnSpc>
            </a:pPr>
            <a:r>
              <a:rPr lang="en-US" sz="3299" spc="65">
                <a:solidFill>
                  <a:srgbClr val="FFFFFF"/>
                </a:solidFill>
                <a:ea typeface="セザンヌ DB"/>
              </a:rPr>
              <a:t>決定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29038" y="8212829"/>
            <a:ext cx="3567962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599" spc="51">
                <a:solidFill>
                  <a:srgbClr val="FFFFFF"/>
                </a:solidFill>
                <a:ea typeface="セザンヌ DB"/>
              </a:rPr>
              <a:t>サポート内容を</a:t>
            </a:r>
          </a:p>
          <a:p>
            <a:pPr algn="ctr">
              <a:lnSpc>
                <a:spcPts val="3899"/>
              </a:lnSpc>
            </a:pPr>
            <a:r>
              <a:rPr lang="en-US" sz="2599" spc="51">
                <a:solidFill>
                  <a:srgbClr val="FFFFFF"/>
                </a:solidFill>
                <a:ea typeface="セザンヌ DB"/>
              </a:rPr>
              <a:t>決定</a:t>
            </a:r>
          </a:p>
        </p:txBody>
      </p:sp>
      <p:sp>
        <p:nvSpPr>
          <p:cNvPr id="17" name="AutoShape 17"/>
          <p:cNvSpPr/>
          <p:nvPr/>
        </p:nvSpPr>
        <p:spPr>
          <a:xfrm rot="5400000">
            <a:off x="-957069" y="2883401"/>
            <a:ext cx="4803389" cy="0"/>
          </a:xfrm>
          <a:prstGeom prst="line">
            <a:avLst/>
          </a:prstGeom>
          <a:ln w="428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028700" y="190887"/>
            <a:ext cx="831850" cy="574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 spc="522">
                <a:solidFill>
                  <a:srgbClr val="006BCB"/>
                </a:solidFill>
                <a:ea typeface="セザンヌ DB"/>
              </a:rPr>
              <a:t>ご利用の流れ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3896484" y="2690749"/>
            <a:ext cx="5380234" cy="2003719"/>
            <a:chOff x="0" y="0"/>
            <a:chExt cx="7173645" cy="267162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238125"/>
              <a:ext cx="7173645" cy="1197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4"/>
                </a:lnSpc>
              </a:pPr>
              <a:r>
                <a:rPr lang="en-US" sz="2300" spc="46">
                  <a:solidFill>
                    <a:srgbClr val="006BCB"/>
                  </a:solidFill>
                  <a:ea typeface="セザンヌ DB"/>
                </a:rPr>
                <a:t>サウスパーク・コンサルティング</a:t>
              </a:r>
            </a:p>
            <a:p>
              <a:pPr algn="ctr">
                <a:lnSpc>
                  <a:spcPts val="2944"/>
                </a:lnSpc>
              </a:pPr>
              <a:r>
                <a:rPr lang="en-US" sz="2300" spc="46">
                  <a:solidFill>
                    <a:srgbClr val="006BCB"/>
                  </a:solidFill>
                  <a:latin typeface="セザンヌ DB"/>
                </a:rPr>
                <a:t>FP無料相談サービス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83618" y="1162866"/>
              <a:ext cx="5606409" cy="1508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36">
                  <a:solidFill>
                    <a:srgbClr val="006BCB"/>
                  </a:solidFill>
                  <a:latin typeface="セザンヌ DB"/>
                </a:rPr>
                <a:t>012-345-6789</a:t>
              </a:r>
            </a:p>
            <a:p>
              <a:pPr algn="ctr">
                <a:lnSpc>
                  <a:spcPts val="2700"/>
                </a:lnSpc>
              </a:pPr>
              <a:r>
                <a:rPr lang="en-US" sz="1800" spc="36">
                  <a:solidFill>
                    <a:srgbClr val="006BCB"/>
                  </a:solidFill>
                  <a:ea typeface="セザンヌ DB"/>
                </a:rPr>
                <a:t>（受付時間 9:00AM~6:00PM)</a:t>
              </a:r>
            </a:p>
            <a:p>
              <a:pPr algn="ctr">
                <a:lnSpc>
                  <a:spcPts val="2700"/>
                </a:lnSpc>
              </a:pPr>
              <a:r>
                <a:rPr lang="en-US" sz="1800" spc="36">
                  <a:solidFill>
                    <a:srgbClr val="006BCB"/>
                  </a:solidFill>
                  <a:latin typeface="セザンヌ DB"/>
                </a:rPr>
                <a:t>hello@subarashiisaito.co.jp 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025842" y="516299"/>
            <a:ext cx="1374696" cy="2280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53"/>
              </a:lnSpc>
            </a:pPr>
            <a:r>
              <a:rPr lang="en-US" sz="16589" spc="265">
                <a:solidFill>
                  <a:srgbClr val="006BCB"/>
                </a:solidFill>
                <a:latin typeface="Antonio Bold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429841" y="596988"/>
            <a:ext cx="1374696" cy="2280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53"/>
              </a:lnSpc>
            </a:pPr>
            <a:r>
              <a:rPr lang="en-US" sz="16589" spc="265">
                <a:solidFill>
                  <a:srgbClr val="006BCB"/>
                </a:solidFill>
                <a:latin typeface="Antonio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52260" y="5274463"/>
            <a:ext cx="1374696" cy="2280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53"/>
              </a:lnSpc>
            </a:pPr>
            <a:r>
              <a:rPr lang="en-US" sz="16589" spc="265">
                <a:solidFill>
                  <a:srgbClr val="006BCB"/>
                </a:solidFill>
                <a:latin typeface="Antonio Bold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51186" y="7119446"/>
            <a:ext cx="1374696" cy="2280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53"/>
              </a:lnSpc>
            </a:pPr>
            <a:r>
              <a:rPr lang="en-US" sz="16589" spc="265">
                <a:solidFill>
                  <a:srgbClr val="FFFFFF"/>
                </a:solidFill>
                <a:latin typeface="Antonio Bold"/>
              </a:rPr>
              <a:t>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375" y="-301625"/>
            <a:ext cx="18954750" cy="10890250"/>
            <a:chOff x="0" y="0"/>
            <a:chExt cx="1384854" cy="7956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4854" cy="795653"/>
            </a:xfrm>
            <a:custGeom>
              <a:avLst/>
              <a:gdLst/>
              <a:ahLst/>
              <a:cxnLst/>
              <a:rect l="l" t="t" r="r" b="b"/>
              <a:pathLst>
                <a:path w="1384854" h="795653">
                  <a:moveTo>
                    <a:pt x="0" y="0"/>
                  </a:moveTo>
                  <a:lnTo>
                    <a:pt x="0" y="795653"/>
                  </a:lnTo>
                  <a:lnTo>
                    <a:pt x="1384854" y="795653"/>
                  </a:lnTo>
                  <a:lnTo>
                    <a:pt x="1384854" y="0"/>
                  </a:lnTo>
                  <a:lnTo>
                    <a:pt x="0" y="0"/>
                  </a:lnTo>
                  <a:close/>
                  <a:moveTo>
                    <a:pt x="1323894" y="734693"/>
                  </a:moveTo>
                  <a:lnTo>
                    <a:pt x="59690" y="734693"/>
                  </a:lnTo>
                  <a:lnTo>
                    <a:pt x="59690" y="59690"/>
                  </a:lnTo>
                  <a:lnTo>
                    <a:pt x="1323894" y="59690"/>
                  </a:lnTo>
                  <a:lnTo>
                    <a:pt x="1323894" y="734693"/>
                  </a:lnTo>
                  <a:close/>
                </a:path>
              </a:pathLst>
            </a:custGeom>
            <a:solidFill>
              <a:srgbClr val="F2F1F1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692262" y="2636383"/>
            <a:ext cx="8903476" cy="1639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spc="262">
                <a:solidFill>
                  <a:srgbClr val="F2F1F1"/>
                </a:solidFill>
                <a:ea typeface="セザンヌ DB"/>
              </a:rPr>
              <a:t>ライフプラン無料相談サービスの</a:t>
            </a:r>
          </a:p>
          <a:p>
            <a:pPr algn="ctr">
              <a:lnSpc>
                <a:spcPts val="5179"/>
              </a:lnSpc>
            </a:pPr>
            <a:r>
              <a:rPr lang="en-US" sz="3699" spc="262">
                <a:solidFill>
                  <a:srgbClr val="F2F1F1"/>
                </a:solidFill>
                <a:ea typeface="セザンヌ DB"/>
              </a:rPr>
              <a:t>詳細はこちらから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01471" y="5664644"/>
            <a:ext cx="1128505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  <a:spcBef>
                <a:spcPct val="0"/>
              </a:spcBef>
            </a:pPr>
            <a:r>
              <a:rPr lang="en-US" sz="3699" spc="181">
                <a:solidFill>
                  <a:srgbClr val="F2F1F1"/>
                </a:solidFill>
                <a:latin typeface="セザンヌ DB"/>
              </a:rPr>
              <a:t>www.subarashiisaito.co.jp</a:t>
            </a:r>
          </a:p>
        </p:txBody>
      </p:sp>
      <p:sp>
        <p:nvSpPr>
          <p:cNvPr id="6" name="AutoShape 6"/>
          <p:cNvSpPr/>
          <p:nvPr/>
        </p:nvSpPr>
        <p:spPr>
          <a:xfrm>
            <a:off x="7267528" y="5057775"/>
            <a:ext cx="3752943" cy="0"/>
          </a:xfrm>
          <a:prstGeom prst="line">
            <a:avLst/>
          </a:prstGeom>
          <a:ln w="1714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818647" y="688736"/>
            <a:ext cx="6317165" cy="85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139"/>
              </a:lnSpc>
            </a:pPr>
            <a:r>
              <a:rPr lang="en-US" sz="5100" u="none" spc="254" dirty="0" err="1">
                <a:solidFill>
                  <a:srgbClr val="006BCB"/>
                </a:solidFill>
                <a:ea typeface="セザンヌ DB"/>
              </a:rPr>
              <a:t>本日の流れ</a:t>
            </a:r>
            <a:endParaRPr lang="en-US" sz="5100" u="none" spc="254" dirty="0">
              <a:solidFill>
                <a:srgbClr val="006BCB"/>
              </a:solidFill>
              <a:ea typeface="セザンヌ DB"/>
            </a:endParaRPr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275951EE-2CD5-D479-7403-DE9CB70EA9B6}"/>
              </a:ext>
            </a:extLst>
          </p:cNvPr>
          <p:cNvGrpSpPr/>
          <p:nvPr/>
        </p:nvGrpSpPr>
        <p:grpSpPr>
          <a:xfrm>
            <a:off x="2060397" y="2712827"/>
            <a:ext cx="14167205" cy="5715994"/>
            <a:chOff x="2749195" y="2808200"/>
            <a:chExt cx="13057598" cy="5056326"/>
          </a:xfrm>
        </p:grpSpPr>
        <p:grpSp>
          <p:nvGrpSpPr>
            <p:cNvPr id="2" name="Group 2"/>
            <p:cNvGrpSpPr/>
            <p:nvPr/>
          </p:nvGrpSpPr>
          <p:grpSpPr>
            <a:xfrm>
              <a:off x="12268200" y="2808200"/>
              <a:ext cx="3538593" cy="3366446"/>
              <a:chOff x="0" y="0"/>
              <a:chExt cx="3465916" cy="323088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5080" y="12700"/>
                <a:ext cx="3450676" cy="3205480"/>
              </a:xfrm>
              <a:custGeom>
                <a:avLst/>
                <a:gdLst/>
                <a:ahLst/>
                <a:cxnLst/>
                <a:rect l="l" t="t" r="r" b="b"/>
                <a:pathLst>
                  <a:path w="3450676" h="3205480">
                    <a:moveTo>
                      <a:pt x="2660736" y="3205480"/>
                    </a:moveTo>
                    <a:lnTo>
                      <a:pt x="0" y="3205480"/>
                    </a:lnTo>
                    <a:lnTo>
                      <a:pt x="791210" y="1602740"/>
                    </a:lnTo>
                    <a:lnTo>
                      <a:pt x="0" y="0"/>
                    </a:lnTo>
                    <a:lnTo>
                      <a:pt x="2660736" y="0"/>
                    </a:lnTo>
                    <a:lnTo>
                      <a:pt x="3450676" y="1602740"/>
                    </a:lnTo>
                    <a:lnTo>
                      <a:pt x="2660736" y="3205480"/>
                    </a:lnTo>
                    <a:close/>
                  </a:path>
                </a:pathLst>
              </a:custGeom>
              <a:solidFill>
                <a:srgbClr val="006BCB"/>
              </a:solidFill>
            </p:spPr>
          </p:sp>
        </p:grpSp>
        <p:grpSp>
          <p:nvGrpSpPr>
            <p:cNvPr id="4" name="Group 4"/>
            <p:cNvGrpSpPr/>
            <p:nvPr/>
          </p:nvGrpSpPr>
          <p:grpSpPr>
            <a:xfrm>
              <a:off x="9095198" y="2808200"/>
              <a:ext cx="3538593" cy="3366446"/>
              <a:chOff x="0" y="0"/>
              <a:chExt cx="3465916" cy="323088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5080" y="12700"/>
                <a:ext cx="3450676" cy="3205480"/>
              </a:xfrm>
              <a:custGeom>
                <a:avLst/>
                <a:gdLst/>
                <a:ahLst/>
                <a:cxnLst/>
                <a:rect l="l" t="t" r="r" b="b"/>
                <a:pathLst>
                  <a:path w="3450676" h="3205480">
                    <a:moveTo>
                      <a:pt x="2660736" y="3205480"/>
                    </a:moveTo>
                    <a:lnTo>
                      <a:pt x="0" y="3205480"/>
                    </a:lnTo>
                    <a:lnTo>
                      <a:pt x="791210" y="1602740"/>
                    </a:lnTo>
                    <a:lnTo>
                      <a:pt x="0" y="0"/>
                    </a:lnTo>
                    <a:lnTo>
                      <a:pt x="2660736" y="0"/>
                    </a:lnTo>
                    <a:lnTo>
                      <a:pt x="3450676" y="1602740"/>
                    </a:lnTo>
                    <a:lnTo>
                      <a:pt x="2660736" y="3205480"/>
                    </a:lnTo>
                    <a:close/>
                  </a:path>
                </a:pathLst>
              </a:custGeom>
              <a:solidFill>
                <a:srgbClr val="006BCB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5922197" y="2808200"/>
              <a:ext cx="3538593" cy="3366446"/>
              <a:chOff x="0" y="0"/>
              <a:chExt cx="3465916" cy="323088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5080" y="12700"/>
                <a:ext cx="3450676" cy="3205480"/>
              </a:xfrm>
              <a:custGeom>
                <a:avLst/>
                <a:gdLst/>
                <a:ahLst/>
                <a:cxnLst/>
                <a:rect l="l" t="t" r="r" b="b"/>
                <a:pathLst>
                  <a:path w="3450676" h="3205480">
                    <a:moveTo>
                      <a:pt x="2660736" y="3205480"/>
                    </a:moveTo>
                    <a:lnTo>
                      <a:pt x="0" y="3205480"/>
                    </a:lnTo>
                    <a:lnTo>
                      <a:pt x="791210" y="1602740"/>
                    </a:lnTo>
                    <a:lnTo>
                      <a:pt x="0" y="0"/>
                    </a:lnTo>
                    <a:lnTo>
                      <a:pt x="2660736" y="0"/>
                    </a:lnTo>
                    <a:lnTo>
                      <a:pt x="3450676" y="1602740"/>
                    </a:lnTo>
                    <a:lnTo>
                      <a:pt x="2660736" y="3205480"/>
                    </a:lnTo>
                    <a:close/>
                  </a:path>
                </a:pathLst>
              </a:custGeom>
              <a:solidFill>
                <a:srgbClr val="006BCB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2749195" y="2808200"/>
              <a:ext cx="3538593" cy="3366446"/>
              <a:chOff x="0" y="0"/>
              <a:chExt cx="3465916" cy="32308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5080" y="12700"/>
                <a:ext cx="3450676" cy="3205480"/>
              </a:xfrm>
              <a:custGeom>
                <a:avLst/>
                <a:gdLst/>
                <a:ahLst/>
                <a:cxnLst/>
                <a:rect l="l" t="t" r="r" b="b"/>
                <a:pathLst>
                  <a:path w="3450676" h="3205480">
                    <a:moveTo>
                      <a:pt x="2660736" y="3205480"/>
                    </a:moveTo>
                    <a:lnTo>
                      <a:pt x="0" y="3205480"/>
                    </a:lnTo>
                    <a:lnTo>
                      <a:pt x="791210" y="1602740"/>
                    </a:lnTo>
                    <a:lnTo>
                      <a:pt x="0" y="0"/>
                    </a:lnTo>
                    <a:lnTo>
                      <a:pt x="2660736" y="0"/>
                    </a:lnTo>
                    <a:lnTo>
                      <a:pt x="3450676" y="1602740"/>
                    </a:lnTo>
                    <a:lnTo>
                      <a:pt x="2660736" y="3205480"/>
                    </a:lnTo>
                    <a:close/>
                  </a:path>
                </a:pathLst>
              </a:custGeom>
              <a:solidFill>
                <a:srgbClr val="006BCB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3541703" y="3398971"/>
              <a:ext cx="2098458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en-US" sz="4199" spc="83" dirty="0" err="1">
                  <a:solidFill>
                    <a:srgbClr val="F2F1F1"/>
                  </a:solidFill>
                  <a:ea typeface="セザンヌ DB"/>
                </a:rPr>
                <a:t>開発</a:t>
              </a:r>
              <a:endParaRPr lang="en-US" sz="4199" spc="83" dirty="0">
                <a:solidFill>
                  <a:srgbClr val="F2F1F1"/>
                </a:solidFill>
                <a:ea typeface="セザンヌ DB"/>
              </a:endParaRPr>
            </a:p>
            <a:p>
              <a:pPr algn="ctr">
                <a:lnSpc>
                  <a:spcPts val="5039"/>
                </a:lnSpc>
              </a:pPr>
              <a:r>
                <a:rPr lang="en-US" sz="4199" spc="83" dirty="0" err="1">
                  <a:solidFill>
                    <a:srgbClr val="F2F1F1"/>
                  </a:solidFill>
                  <a:ea typeface="セザンヌ DB"/>
                </a:rPr>
                <a:t>背景</a:t>
              </a:r>
              <a:endParaRPr lang="en-US" sz="4199" spc="83" dirty="0">
                <a:solidFill>
                  <a:srgbClr val="F2F1F1"/>
                </a:solidFill>
                <a:ea typeface="セザンヌ DB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420354" y="3398971"/>
              <a:ext cx="2807768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en-US" sz="4199" spc="83" dirty="0" err="1">
                  <a:solidFill>
                    <a:srgbClr val="F2F1F1"/>
                  </a:solidFill>
                  <a:ea typeface="セザンヌ DB"/>
                </a:rPr>
                <a:t>既存</a:t>
              </a:r>
              <a:endParaRPr lang="en-US" sz="4199" spc="83" dirty="0">
                <a:solidFill>
                  <a:srgbClr val="F2F1F1"/>
                </a:solidFill>
                <a:ea typeface="セザンヌ DB"/>
              </a:endParaRPr>
            </a:p>
            <a:p>
              <a:pPr algn="ctr">
                <a:lnSpc>
                  <a:spcPts val="5039"/>
                </a:lnSpc>
              </a:pPr>
              <a:r>
                <a:rPr lang="en-US" sz="4199" spc="83" dirty="0" err="1">
                  <a:solidFill>
                    <a:srgbClr val="F2F1F1"/>
                  </a:solidFill>
                  <a:ea typeface="セザンヌ DB"/>
                </a:rPr>
                <a:t>アプリ</a:t>
              </a:r>
              <a:endParaRPr lang="en-US" sz="4199" spc="83" dirty="0">
                <a:solidFill>
                  <a:srgbClr val="F2F1F1"/>
                </a:solidFill>
                <a:ea typeface="セザンヌ DB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603341" y="3718058"/>
              <a:ext cx="2807768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en-US" sz="4199" spc="83" dirty="0">
                  <a:solidFill>
                    <a:srgbClr val="F2F1F1"/>
                  </a:solidFill>
                  <a:ea typeface="セザンヌ DB"/>
                </a:rPr>
                <a:t>５つの</a:t>
              </a:r>
            </a:p>
            <a:p>
              <a:pPr algn="ctr">
                <a:lnSpc>
                  <a:spcPts val="5039"/>
                </a:lnSpc>
              </a:pPr>
              <a:r>
                <a:rPr lang="en-US" sz="4199" spc="83" dirty="0" err="1">
                  <a:solidFill>
                    <a:srgbClr val="F2F1F1"/>
                  </a:solidFill>
                  <a:ea typeface="セザンヌ DB"/>
                </a:rPr>
                <a:t>機能</a:t>
              </a:r>
              <a:endParaRPr lang="en-US" sz="4199" spc="83" dirty="0">
                <a:solidFill>
                  <a:srgbClr val="F2F1F1"/>
                </a:solidFill>
                <a:ea typeface="セザンヌ DB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76342" y="3704346"/>
              <a:ext cx="2807768" cy="641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en-US" sz="4199" spc="83" dirty="0" err="1">
                  <a:solidFill>
                    <a:srgbClr val="F2F1F1"/>
                  </a:solidFill>
                  <a:ea typeface="セザンヌ DB"/>
                </a:rPr>
                <a:t>まとめ</a:t>
              </a:r>
              <a:endParaRPr lang="en-US" sz="4199" spc="83" dirty="0">
                <a:solidFill>
                  <a:srgbClr val="F2F1F1"/>
                </a:solidFill>
                <a:ea typeface="セザンヌ DB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813561" y="6422359"/>
              <a:ext cx="2883750" cy="589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2550"/>
                </a:lnSpc>
                <a:buFont typeface="Wingdings" pitchFamily="2" charset="2"/>
                <a:buChar char="Ø"/>
              </a:pPr>
              <a:r>
                <a:rPr lang="en-US" sz="2400" spc="34" dirty="0" err="1">
                  <a:solidFill>
                    <a:srgbClr val="006BCB"/>
                  </a:solidFill>
                  <a:latin typeface="セザンヌ DB"/>
                </a:rPr>
                <a:t>実質賃金の低下</a:t>
              </a:r>
              <a:endParaRPr lang="en-US" sz="2400" spc="34" dirty="0">
                <a:solidFill>
                  <a:srgbClr val="006BCB"/>
                </a:solidFill>
                <a:latin typeface="セザンヌ DB"/>
              </a:endParaRPr>
            </a:p>
            <a:p>
              <a:pPr marL="342900" indent="-342900" algn="just">
                <a:lnSpc>
                  <a:spcPts val="2550"/>
                </a:lnSpc>
                <a:buFont typeface="Wingdings" pitchFamily="2" charset="2"/>
                <a:buChar char="Ø"/>
              </a:pPr>
              <a:r>
                <a:rPr lang="en-US" sz="2400" spc="34" dirty="0" err="1">
                  <a:solidFill>
                    <a:srgbClr val="006BCB"/>
                  </a:solidFill>
                  <a:latin typeface="セザンヌ DB"/>
                </a:rPr>
                <a:t>ターゲットユーザ</a:t>
              </a:r>
              <a:r>
                <a:rPr lang="en-US" sz="2400" spc="34" dirty="0">
                  <a:solidFill>
                    <a:srgbClr val="006BCB"/>
                  </a:solidFill>
                  <a:latin typeface="セザンヌ DB"/>
                </a:rPr>
                <a:t>ー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044654" y="6422359"/>
              <a:ext cx="2883750" cy="884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just">
                <a:lnSpc>
                  <a:spcPts val="2550"/>
                </a:lnSpc>
                <a:buFont typeface="Wingdings" pitchFamily="2" charset="2"/>
                <a:buChar char="Ø"/>
              </a:pPr>
              <a:r>
                <a:rPr lang="en-US" sz="2400" spc="34" dirty="0" err="1">
                  <a:solidFill>
                    <a:srgbClr val="006BCB"/>
                  </a:solidFill>
                  <a:latin typeface="セザンヌ DB"/>
                </a:rPr>
                <a:t>独力（エクセル</a:t>
              </a:r>
              <a:r>
                <a:rPr lang="en-US" sz="2400" spc="34" dirty="0">
                  <a:solidFill>
                    <a:srgbClr val="006BCB"/>
                  </a:solidFill>
                  <a:latin typeface="セザンヌ DB"/>
                </a:rPr>
                <a:t>）</a:t>
              </a:r>
            </a:p>
            <a:p>
              <a:pPr marL="285750" indent="-285750" algn="just">
                <a:lnSpc>
                  <a:spcPts val="2550"/>
                </a:lnSpc>
                <a:buFont typeface="Wingdings" pitchFamily="2" charset="2"/>
                <a:buChar char="Ø"/>
              </a:pPr>
              <a:r>
                <a:rPr lang="en-US" sz="2400" spc="34" dirty="0" err="1">
                  <a:solidFill>
                    <a:srgbClr val="006BCB"/>
                  </a:solidFill>
                  <a:latin typeface="セザンヌ DB"/>
                </a:rPr>
                <a:t>家計簿アプリ</a:t>
              </a:r>
              <a:endParaRPr lang="en-US" sz="2400" spc="34" dirty="0">
                <a:solidFill>
                  <a:srgbClr val="006BCB"/>
                </a:solidFill>
                <a:latin typeface="セザンヌ DB"/>
              </a:endParaRPr>
            </a:p>
            <a:p>
              <a:pPr marL="285750" indent="-285750" algn="just">
                <a:lnSpc>
                  <a:spcPts val="2550"/>
                </a:lnSpc>
                <a:buFont typeface="Wingdings" pitchFamily="2" charset="2"/>
                <a:buChar char="Ø"/>
              </a:pPr>
              <a:r>
                <a:rPr lang="en-US" sz="2400" spc="34" dirty="0" err="1">
                  <a:solidFill>
                    <a:srgbClr val="006BCB"/>
                  </a:solidFill>
                  <a:latin typeface="セザンヌ DB"/>
                </a:rPr>
                <a:t>資金診断アプリ</a:t>
              </a:r>
              <a:endParaRPr lang="en-US" sz="2400" spc="34" dirty="0">
                <a:solidFill>
                  <a:srgbClr val="006BCB"/>
                </a:solidFill>
                <a:latin typeface="セザンヌ DB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275747" y="6422359"/>
              <a:ext cx="2883750" cy="1442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just">
                <a:lnSpc>
                  <a:spcPts val="2550"/>
                </a:lnSpc>
                <a:buFont typeface="Wingdings" pitchFamily="2" charset="2"/>
                <a:buChar char="Ø"/>
              </a:pPr>
              <a:r>
                <a:rPr lang="en-US" sz="2000" spc="34" dirty="0" err="1">
                  <a:solidFill>
                    <a:srgbClr val="006BCB"/>
                  </a:solidFill>
                  <a:latin typeface="セザンヌ DB"/>
                </a:rPr>
                <a:t>貯蓄シミュレーション</a:t>
              </a:r>
              <a:endParaRPr lang="en-US" sz="2000" spc="34" dirty="0">
                <a:solidFill>
                  <a:srgbClr val="006BCB"/>
                </a:solidFill>
                <a:latin typeface="セザンヌ DB"/>
              </a:endParaRPr>
            </a:p>
            <a:p>
              <a:pPr marL="285750" indent="-285750" algn="just">
                <a:lnSpc>
                  <a:spcPts val="2550"/>
                </a:lnSpc>
                <a:buFont typeface="Wingdings" pitchFamily="2" charset="2"/>
                <a:buChar char="Ø"/>
              </a:pPr>
              <a:r>
                <a:rPr lang="en-US" sz="2000" spc="34" dirty="0" err="1">
                  <a:solidFill>
                    <a:srgbClr val="006BCB"/>
                  </a:solidFill>
                  <a:latin typeface="セザンヌ DB"/>
                </a:rPr>
                <a:t>昇給プランニング</a:t>
              </a:r>
              <a:endParaRPr lang="en-US" sz="2000" spc="34" dirty="0">
                <a:solidFill>
                  <a:srgbClr val="006BCB"/>
                </a:solidFill>
                <a:latin typeface="セザンヌ DB"/>
              </a:endParaRPr>
            </a:p>
            <a:p>
              <a:pPr marL="285750" indent="-285750" algn="just">
                <a:lnSpc>
                  <a:spcPts val="2550"/>
                </a:lnSpc>
                <a:buFont typeface="Wingdings" pitchFamily="2" charset="2"/>
                <a:buChar char="Ø"/>
              </a:pPr>
              <a:r>
                <a:rPr lang="en-US" sz="2000" spc="34" dirty="0" err="1">
                  <a:solidFill>
                    <a:srgbClr val="006BCB"/>
                  </a:solidFill>
                  <a:latin typeface="セザンヌ DB"/>
                </a:rPr>
                <a:t>パートナーとの設計</a:t>
              </a:r>
              <a:endParaRPr lang="en-US" sz="2000" spc="34" dirty="0">
                <a:solidFill>
                  <a:srgbClr val="006BCB"/>
                </a:solidFill>
                <a:latin typeface="セザンヌ DB"/>
              </a:endParaRPr>
            </a:p>
            <a:p>
              <a:pPr marL="285750" indent="-285750" algn="just">
                <a:lnSpc>
                  <a:spcPts val="2550"/>
                </a:lnSpc>
                <a:buFont typeface="Wingdings" pitchFamily="2" charset="2"/>
                <a:buChar char="Ø"/>
              </a:pPr>
              <a:r>
                <a:rPr lang="en-US" sz="2000" spc="34" dirty="0" err="1">
                  <a:solidFill>
                    <a:srgbClr val="006BCB"/>
                  </a:solidFill>
                  <a:latin typeface="セザンヌ DB"/>
                </a:rPr>
                <a:t>将来設計のシェア</a:t>
              </a:r>
              <a:endParaRPr lang="en-US" sz="2000" spc="34" dirty="0">
                <a:solidFill>
                  <a:srgbClr val="006BCB"/>
                </a:solidFill>
                <a:latin typeface="セザンヌ DB"/>
              </a:endParaRPr>
            </a:p>
            <a:p>
              <a:pPr marL="285750" indent="-285750" algn="just">
                <a:lnSpc>
                  <a:spcPts val="2550"/>
                </a:lnSpc>
                <a:buFont typeface="Wingdings" pitchFamily="2" charset="2"/>
                <a:buChar char="Ø"/>
              </a:pPr>
              <a:r>
                <a:rPr lang="en-US" sz="2000" spc="34" dirty="0" err="1">
                  <a:solidFill>
                    <a:srgbClr val="006BCB"/>
                  </a:solidFill>
                  <a:latin typeface="セザンヌ DB"/>
                </a:rPr>
                <a:t>目標の設定・進捗管理</a:t>
              </a:r>
              <a:endParaRPr lang="en-US" sz="2000" spc="34" dirty="0">
                <a:solidFill>
                  <a:srgbClr val="006BCB"/>
                </a:solidFill>
                <a:latin typeface="セザンヌ DB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506840" y="6422359"/>
              <a:ext cx="2883750" cy="589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just">
                <a:lnSpc>
                  <a:spcPts val="2550"/>
                </a:lnSpc>
                <a:buFont typeface="Wingdings" pitchFamily="2" charset="2"/>
                <a:buChar char="Ø"/>
              </a:pPr>
              <a:r>
                <a:rPr lang="en-US" sz="2400" spc="34" dirty="0" err="1">
                  <a:solidFill>
                    <a:srgbClr val="006BCB"/>
                  </a:solidFill>
                  <a:latin typeface="セザンヌ DB"/>
                </a:rPr>
                <a:t>背景の概要</a:t>
              </a:r>
              <a:endParaRPr lang="en-US" sz="2400" spc="34" dirty="0">
                <a:solidFill>
                  <a:srgbClr val="006BCB"/>
                </a:solidFill>
                <a:latin typeface="セザンヌ DB"/>
              </a:endParaRPr>
            </a:p>
            <a:p>
              <a:pPr marL="285750" indent="-285750" algn="just">
                <a:lnSpc>
                  <a:spcPts val="2550"/>
                </a:lnSpc>
                <a:buFont typeface="Wingdings" pitchFamily="2" charset="2"/>
                <a:buChar char="Ø"/>
              </a:pPr>
              <a:r>
                <a:rPr lang="en-US" sz="2400" spc="34" dirty="0" err="1">
                  <a:solidFill>
                    <a:srgbClr val="006BCB"/>
                  </a:solidFill>
                  <a:latin typeface="セザンヌ DB"/>
                </a:rPr>
                <a:t>機能の概要</a:t>
              </a:r>
              <a:endParaRPr lang="en-US" sz="2400" spc="34" dirty="0">
                <a:solidFill>
                  <a:srgbClr val="006BCB"/>
                </a:solidFill>
                <a:latin typeface="セザンヌ DB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23317">
            <a:off x="14250237" y="-1342492"/>
            <a:ext cx="6018125" cy="533971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4891011" y="9940980"/>
            <a:ext cx="10120389" cy="0"/>
          </a:xfrm>
          <a:prstGeom prst="line">
            <a:avLst/>
          </a:prstGeom>
          <a:ln w="428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668977">
            <a:off x="-2234835" y="5890526"/>
            <a:ext cx="6306977" cy="5596008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4CEF422F-A7B3-FCA9-3CDF-1D3A304CF5DD}"/>
              </a:ext>
            </a:extLst>
          </p:cNvPr>
          <p:cNvSpPr txBox="1"/>
          <p:nvPr/>
        </p:nvSpPr>
        <p:spPr>
          <a:xfrm>
            <a:off x="820855" y="346020"/>
            <a:ext cx="9239753" cy="848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139"/>
              </a:lnSpc>
            </a:pPr>
            <a:r>
              <a:rPr lang="en-US" sz="5100" spc="254" dirty="0" err="1">
                <a:solidFill>
                  <a:srgbClr val="006BCB"/>
                </a:solidFill>
                <a:ea typeface="セザンヌ DB"/>
              </a:rPr>
              <a:t>開発背景</a:t>
            </a:r>
            <a:r>
              <a:rPr lang="en-US" sz="5100" spc="254" dirty="0">
                <a:solidFill>
                  <a:srgbClr val="006BCB"/>
                </a:solidFill>
                <a:ea typeface="セザンヌ DB"/>
              </a:rPr>
              <a:t> 〜</a:t>
            </a:r>
            <a:r>
              <a:rPr lang="en-US" sz="5100" spc="254" dirty="0" err="1">
                <a:solidFill>
                  <a:srgbClr val="006BCB"/>
                </a:solidFill>
                <a:ea typeface="セザンヌ DB"/>
              </a:rPr>
              <a:t>実質賃金の低下</a:t>
            </a:r>
            <a:r>
              <a:rPr lang="en-US" sz="5100" spc="254" dirty="0">
                <a:solidFill>
                  <a:srgbClr val="006BCB"/>
                </a:solidFill>
                <a:ea typeface="セザンヌ DB"/>
              </a:rPr>
              <a:t>〜</a:t>
            </a:r>
            <a:endParaRPr lang="en-US" sz="5100" u="none" spc="254" dirty="0">
              <a:solidFill>
                <a:srgbClr val="006BCB"/>
              </a:solidFill>
              <a:ea typeface="セザンヌ DB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F7D5257-D4BA-EF59-78D1-52A523895F80}"/>
              </a:ext>
            </a:extLst>
          </p:cNvPr>
          <p:cNvSpPr txBox="1"/>
          <p:nvPr/>
        </p:nvSpPr>
        <p:spPr>
          <a:xfrm>
            <a:off x="820855" y="1351447"/>
            <a:ext cx="10487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solidFill>
                  <a:schemeClr val="tx2">
                    <a:lumMod val="75000"/>
                  </a:schemeClr>
                </a:solidFill>
              </a:rPr>
              <a:t>実質賃金</a:t>
            </a:r>
            <a:r>
              <a:rPr kumimoji="1" lang="ja-JP" altLang="en-US" sz="3200">
                <a:solidFill>
                  <a:srgbClr val="0070C0"/>
                </a:solidFill>
              </a:rPr>
              <a:t>　物価に対する賃金（名目賃金</a:t>
            </a:r>
            <a:r>
              <a:rPr kumimoji="1" lang="en-US" altLang="ja-JP" sz="3200" dirty="0">
                <a:solidFill>
                  <a:srgbClr val="0070C0"/>
                </a:solidFill>
              </a:rPr>
              <a:t> / </a:t>
            </a:r>
            <a:r>
              <a:rPr kumimoji="1" lang="ja-JP" altLang="en-US" sz="3200">
                <a:solidFill>
                  <a:srgbClr val="0070C0"/>
                </a:solidFill>
              </a:rPr>
              <a:t>消費者物価指数）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60B0A567-936E-1F24-AEF8-2581B50B8BBA}"/>
              </a:ext>
            </a:extLst>
          </p:cNvPr>
          <p:cNvGrpSpPr/>
          <p:nvPr/>
        </p:nvGrpSpPr>
        <p:grpSpPr>
          <a:xfrm>
            <a:off x="3900387" y="2066207"/>
            <a:ext cx="10487225" cy="7041573"/>
            <a:chOff x="960361" y="2659889"/>
            <a:chExt cx="9098039" cy="6070076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45B4FCED-85F4-1102-DB72-71E32479A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60361" y="2659889"/>
              <a:ext cx="9098039" cy="607007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0898E9CD-F848-1834-4EE8-1ECEEFFC71DA}"/>
                </a:ext>
              </a:extLst>
            </p:cNvPr>
            <p:cNvCxnSpPr>
              <a:cxnSpLocks/>
            </p:cNvCxnSpPr>
            <p:nvPr/>
          </p:nvCxnSpPr>
          <p:spPr>
            <a:xfrm>
              <a:off x="1891553" y="3144870"/>
              <a:ext cx="7803934" cy="2325125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FCD7312-1950-80FA-1FE6-3C3561F0F571}"/>
              </a:ext>
            </a:extLst>
          </p:cNvPr>
          <p:cNvSpPr txBox="1"/>
          <p:nvPr/>
        </p:nvSpPr>
        <p:spPr>
          <a:xfrm>
            <a:off x="10397634" y="1952087"/>
            <a:ext cx="4199142" cy="1569660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solidFill>
                  <a:schemeClr val="bg1"/>
                </a:solidFill>
              </a:rPr>
              <a:t>賃金の上昇が、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>
                <a:solidFill>
                  <a:schemeClr val="bg1"/>
                </a:solidFill>
              </a:rPr>
              <a:t>物価の上昇に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>
                <a:solidFill>
                  <a:schemeClr val="bg1"/>
                </a:solidFill>
              </a:rPr>
              <a:t>追いついていない！</a:t>
            </a:r>
            <a:endParaRPr kumimoji="1"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1D01B85-8E3F-742E-420B-561A6EE6D118}"/>
              </a:ext>
            </a:extLst>
          </p:cNvPr>
          <p:cNvSpPr txBox="1"/>
          <p:nvPr/>
        </p:nvSpPr>
        <p:spPr>
          <a:xfrm>
            <a:off x="4478415" y="9285660"/>
            <a:ext cx="108110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>
                <a:solidFill>
                  <a:schemeClr val="accent1">
                    <a:lumMod val="50000"/>
                  </a:schemeClr>
                </a:solidFill>
              </a:rPr>
              <a:t>上手なやりくり・将来を見越した計画が必要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31672" y="1085720"/>
            <a:ext cx="9628740" cy="9628740"/>
            <a:chOff x="0" y="0"/>
            <a:chExt cx="12838320" cy="1283832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12838320" cy="12838320"/>
              <a:chOff x="0" y="0"/>
              <a:chExt cx="2540000" cy="254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270000" y="0"/>
                <a:ext cx="1356684" cy="2066906"/>
              </a:xfrm>
              <a:custGeom>
                <a:avLst/>
                <a:gdLst/>
                <a:ahLst/>
                <a:cxnLst/>
                <a:rect l="l" t="t" r="r" b="b"/>
                <a:pathLst>
                  <a:path w="1356684" h="2066906">
                    <a:moveTo>
                      <a:pt x="0" y="0"/>
                    </a:moveTo>
                    <a:lnTo>
                      <a:pt x="0" y="0"/>
                    </a:lnTo>
                    <a:cubicBezTo>
                      <a:pt x="489015" y="0"/>
                      <a:pt x="934590" y="280770"/>
                      <a:pt x="1145637" y="721899"/>
                    </a:cubicBezTo>
                    <a:cubicBezTo>
                      <a:pt x="1356684" y="1163028"/>
                      <a:pt x="1295708" y="1686145"/>
                      <a:pt x="988859" y="2066906"/>
                    </a:cubicBezTo>
                    <a:lnTo>
                      <a:pt x="494429" y="1668453"/>
                    </a:lnTo>
                    <a:cubicBezTo>
                      <a:pt x="647854" y="1478072"/>
                      <a:pt x="678342" y="1216514"/>
                      <a:pt x="572819" y="995949"/>
                    </a:cubicBezTo>
                    <a:cubicBezTo>
                      <a:pt x="467295" y="775385"/>
                      <a:pt x="244507" y="635000"/>
                      <a:pt x="0" y="635000"/>
                    </a:cubicBezTo>
                    <a:close/>
                  </a:path>
                </a:pathLst>
              </a:custGeom>
              <a:solidFill>
                <a:srgbClr val="F2F1F1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473094" y="1643244"/>
                <a:ext cx="1824357" cy="931504"/>
              </a:xfrm>
              <a:custGeom>
                <a:avLst/>
                <a:gdLst/>
                <a:ahLst/>
                <a:cxnLst/>
                <a:rect l="l" t="t" r="r" b="b"/>
                <a:pathLst>
                  <a:path w="1824357" h="931504">
                    <a:moveTo>
                      <a:pt x="1824358" y="373243"/>
                    </a:moveTo>
                    <a:cubicBezTo>
                      <a:pt x="1619902" y="654652"/>
                      <a:pt x="1308971" y="839885"/>
                      <a:pt x="964160" y="885694"/>
                    </a:cubicBezTo>
                    <a:cubicBezTo>
                      <a:pt x="619349" y="931504"/>
                      <a:pt x="270839" y="833879"/>
                      <a:pt x="0" y="615615"/>
                    </a:cubicBezTo>
                    <a:lnTo>
                      <a:pt x="398453" y="121185"/>
                    </a:lnTo>
                    <a:cubicBezTo>
                      <a:pt x="533873" y="230318"/>
                      <a:pt x="708127" y="279130"/>
                      <a:pt x="880533" y="256225"/>
                    </a:cubicBezTo>
                    <a:cubicBezTo>
                      <a:pt x="1052939" y="233321"/>
                      <a:pt x="1208404" y="140704"/>
                      <a:pt x="1310632" y="0"/>
                    </a:cubicBezTo>
                    <a:close/>
                  </a:path>
                </a:pathLst>
              </a:custGeom>
              <a:solidFill>
                <a:srgbClr val="C8C7C7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-19853" y="1206526"/>
                <a:ext cx="916610" cy="1090925"/>
              </a:xfrm>
              <a:custGeom>
                <a:avLst/>
                <a:gdLst/>
                <a:ahLst/>
                <a:cxnLst/>
                <a:rect l="l" t="t" r="r" b="b"/>
                <a:pathLst>
                  <a:path w="916610" h="1090925">
                    <a:moveTo>
                      <a:pt x="543366" y="1090926"/>
                    </a:moveTo>
                    <a:cubicBezTo>
                      <a:pt x="196307" y="838772"/>
                      <a:pt x="0" y="428453"/>
                      <a:pt x="21440" y="0"/>
                    </a:cubicBezTo>
                    <a:lnTo>
                      <a:pt x="655647" y="31737"/>
                    </a:lnTo>
                    <a:cubicBezTo>
                      <a:pt x="644926" y="245964"/>
                      <a:pt x="743080" y="451123"/>
                      <a:pt x="916609" y="577200"/>
                    </a:cubicBezTo>
                    <a:close/>
                  </a:path>
                </a:pathLst>
              </a:custGeom>
              <a:solidFill>
                <a:srgbClr val="9F9E9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473094"/>
                <a:ext cx="775571" cy="796906"/>
              </a:xfrm>
              <a:custGeom>
                <a:avLst/>
                <a:gdLst/>
                <a:ahLst/>
                <a:cxnLst/>
                <a:rect l="l" t="t" r="r" b="b"/>
                <a:pathLst>
                  <a:path w="775571" h="796906">
                    <a:moveTo>
                      <a:pt x="0" y="796906"/>
                    </a:moveTo>
                    <a:lnTo>
                      <a:pt x="0" y="796906"/>
                    </a:lnTo>
                    <a:cubicBezTo>
                      <a:pt x="0" y="506967"/>
                      <a:pt x="99209" y="225756"/>
                      <a:pt x="281141" y="0"/>
                    </a:cubicBezTo>
                    <a:lnTo>
                      <a:pt x="775571" y="398453"/>
                    </a:lnTo>
                    <a:cubicBezTo>
                      <a:pt x="684604" y="511331"/>
                      <a:pt x="635000" y="651936"/>
                      <a:pt x="635000" y="796906"/>
                    </a:cubicBezTo>
                    <a:close/>
                  </a:path>
                </a:pathLst>
              </a:custGeom>
              <a:solidFill>
                <a:srgbClr val="787878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42548" y="206524"/>
                <a:ext cx="680350" cy="690233"/>
              </a:xfrm>
              <a:custGeom>
                <a:avLst/>
                <a:gdLst/>
                <a:ahLst/>
                <a:cxnLst/>
                <a:rect l="l" t="t" r="r" b="b"/>
                <a:pathLst>
                  <a:path w="680350" h="690233">
                    <a:moveTo>
                      <a:pt x="0" y="316989"/>
                    </a:moveTo>
                    <a:cubicBezTo>
                      <a:pt x="90865" y="191924"/>
                      <a:pt x="203799" y="84500"/>
                      <a:pt x="333249" y="0"/>
                    </a:cubicBezTo>
                    <a:lnTo>
                      <a:pt x="680350" y="531738"/>
                    </a:lnTo>
                    <a:cubicBezTo>
                      <a:pt x="615626" y="573988"/>
                      <a:pt x="559158" y="627700"/>
                      <a:pt x="513726" y="690232"/>
                    </a:cubicBezTo>
                    <a:close/>
                  </a:path>
                </a:pathLst>
              </a:custGeom>
              <a:solidFill>
                <a:srgbClr val="535353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523513" y="44053"/>
                <a:ext cx="580690" cy="712221"/>
              </a:xfrm>
              <a:custGeom>
                <a:avLst/>
                <a:gdLst/>
                <a:ahLst/>
                <a:cxnLst/>
                <a:rect l="l" t="t" r="r" b="b"/>
                <a:pathLst>
                  <a:path w="580690" h="712221">
                    <a:moveTo>
                      <a:pt x="0" y="198495"/>
                    </a:moveTo>
                    <a:cubicBezTo>
                      <a:pt x="125064" y="107631"/>
                      <a:pt x="265667" y="40363"/>
                      <a:pt x="414893" y="0"/>
                    </a:cubicBezTo>
                    <a:lnTo>
                      <a:pt x="580690" y="612974"/>
                    </a:lnTo>
                    <a:cubicBezTo>
                      <a:pt x="506077" y="633155"/>
                      <a:pt x="435776" y="666789"/>
                      <a:pt x="373243" y="712221"/>
                    </a:cubicBezTo>
                    <a:close/>
                  </a:path>
                </a:pathLst>
              </a:custGeom>
              <a:solidFill>
                <a:srgbClr val="434343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877548" y="0"/>
                <a:ext cx="392388" cy="666079"/>
              </a:xfrm>
              <a:custGeom>
                <a:avLst/>
                <a:gdLst/>
                <a:ahLst/>
                <a:cxnLst/>
                <a:rect l="l" t="t" r="r" b="b"/>
                <a:pathLst>
                  <a:path w="392388" h="666079">
                    <a:moveTo>
                      <a:pt x="0" y="62158"/>
                    </a:moveTo>
                    <a:cubicBezTo>
                      <a:pt x="126706" y="20989"/>
                      <a:pt x="259099" y="13"/>
                      <a:pt x="392325" y="0"/>
                    </a:cubicBezTo>
                    <a:lnTo>
                      <a:pt x="392389" y="635000"/>
                    </a:lnTo>
                    <a:cubicBezTo>
                      <a:pt x="325776" y="635007"/>
                      <a:pt x="259579" y="645495"/>
                      <a:pt x="196226" y="666079"/>
                    </a:cubicBezTo>
                    <a:close/>
                  </a:path>
                </a:pathLst>
              </a:custGeom>
              <a:solidFill>
                <a:srgbClr val="343434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252525"/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10170583" y="4554616"/>
            <a:ext cx="4750917" cy="21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8"/>
              </a:lnSpc>
            </a:pPr>
            <a:r>
              <a:rPr lang="en-US" sz="5299" spc="264">
                <a:solidFill>
                  <a:srgbClr val="F2F1F1"/>
                </a:solidFill>
                <a:ea typeface="セザンヌ DB"/>
              </a:rPr>
              <a:t>お客様の主な</a:t>
            </a:r>
          </a:p>
          <a:p>
            <a:pPr marL="0" lvl="0" indent="0" algn="ctr">
              <a:lnSpc>
                <a:spcPts val="6518"/>
              </a:lnSpc>
            </a:pPr>
            <a:r>
              <a:rPr lang="en-US" sz="5299" spc="264">
                <a:solidFill>
                  <a:srgbClr val="F2F1F1"/>
                </a:solidFill>
                <a:ea typeface="セザンヌ DB"/>
              </a:rPr>
              <a:t>ご相談内容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74596" y="5746520"/>
            <a:ext cx="1815995" cy="172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0"/>
              </a:lnSpc>
            </a:pPr>
            <a:r>
              <a:rPr lang="en-US" sz="4100" spc="123">
                <a:solidFill>
                  <a:srgbClr val="2C341F"/>
                </a:solidFill>
                <a:ea typeface="セザンヌ DB"/>
              </a:rPr>
              <a:t>家計</a:t>
            </a:r>
          </a:p>
          <a:p>
            <a:pPr marL="0" lvl="0" indent="0" algn="ctr">
              <a:lnSpc>
                <a:spcPts val="5330"/>
              </a:lnSpc>
            </a:pPr>
            <a:r>
              <a:rPr lang="en-US" sz="4100" spc="123">
                <a:solidFill>
                  <a:srgbClr val="2C341F"/>
                </a:solidFill>
                <a:ea typeface="セザンヌ DB"/>
              </a:rPr>
              <a:t>管理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25418" y="2071264"/>
            <a:ext cx="2964957" cy="8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20"/>
              </a:lnSpc>
            </a:pPr>
            <a:r>
              <a:rPr lang="en-US" sz="3300" spc="99">
                <a:solidFill>
                  <a:srgbClr val="F2F1F1"/>
                </a:solidFill>
                <a:ea typeface="セザンヌ DB"/>
              </a:rPr>
              <a:t>介護費用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45696" y="1206969"/>
            <a:ext cx="2964957" cy="8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20"/>
              </a:lnSpc>
            </a:pPr>
            <a:r>
              <a:rPr lang="en-US" sz="3300" spc="99">
                <a:solidFill>
                  <a:srgbClr val="F2F1F1"/>
                </a:solidFill>
                <a:ea typeface="セザンヌ DB"/>
              </a:rPr>
              <a:t>資産運用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86743" y="3384808"/>
            <a:ext cx="2964957" cy="108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40"/>
              </a:lnSpc>
            </a:pPr>
            <a:r>
              <a:rPr lang="en-US" sz="4100" spc="123">
                <a:solidFill>
                  <a:srgbClr val="2C341F"/>
                </a:solidFill>
                <a:ea typeface="セザンヌ DB"/>
              </a:rPr>
              <a:t>教育費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91945" y="8141310"/>
            <a:ext cx="1459825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spc="123">
                <a:solidFill>
                  <a:srgbClr val="2C341F"/>
                </a:solidFill>
                <a:ea typeface="セザンヌ DB"/>
              </a:rPr>
              <a:t>老後</a:t>
            </a:r>
          </a:p>
          <a:p>
            <a:pPr marL="0" lvl="0" indent="0">
              <a:lnSpc>
                <a:spcPts val="5740"/>
              </a:lnSpc>
            </a:pPr>
            <a:r>
              <a:rPr lang="en-US" sz="4100" spc="123">
                <a:solidFill>
                  <a:srgbClr val="2C341F"/>
                </a:solidFill>
                <a:ea typeface="セザンヌ DB"/>
              </a:rPr>
              <a:t>資金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12646" y="268653"/>
            <a:ext cx="2964957" cy="8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20"/>
              </a:lnSpc>
            </a:pPr>
            <a:r>
              <a:rPr lang="en-US" sz="3300" spc="99">
                <a:solidFill>
                  <a:srgbClr val="F2F1F1"/>
                </a:solidFill>
                <a:ea typeface="セザンヌ DB"/>
              </a:rPr>
              <a:t>個人年金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74596" y="3562517"/>
            <a:ext cx="1815995" cy="127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1"/>
              </a:lnSpc>
            </a:pPr>
            <a:r>
              <a:rPr lang="en-US" sz="3299" spc="98">
                <a:solidFill>
                  <a:srgbClr val="FFFFFF"/>
                </a:solidFill>
                <a:ea typeface="セザンヌ DB"/>
              </a:rPr>
              <a:t>住宅</a:t>
            </a:r>
          </a:p>
          <a:p>
            <a:pPr marL="0" lvl="0" indent="0" algn="ctr">
              <a:lnSpc>
                <a:spcPts val="3761"/>
              </a:lnSpc>
            </a:pPr>
            <a:r>
              <a:rPr lang="en-US" sz="3299" spc="98">
                <a:solidFill>
                  <a:srgbClr val="FFFFFF"/>
                </a:solidFill>
                <a:ea typeface="セザンヌ DB"/>
              </a:rPr>
              <a:t>ローン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07061" y="3718740"/>
            <a:ext cx="2937989" cy="197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60"/>
              </a:lnSpc>
            </a:pPr>
            <a:r>
              <a:rPr lang="en-US" sz="7400">
                <a:solidFill>
                  <a:srgbClr val="2C341F"/>
                </a:solidFill>
                <a:latin typeface="セザンヌ DB"/>
              </a:rPr>
              <a:t>35%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48667" y="7857977"/>
            <a:ext cx="2937989" cy="197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60"/>
              </a:lnSpc>
            </a:pPr>
            <a:r>
              <a:rPr lang="en-US" sz="7400">
                <a:solidFill>
                  <a:srgbClr val="2C341F"/>
                </a:solidFill>
                <a:latin typeface="セザンヌ DB"/>
              </a:rPr>
              <a:t>25%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60106" y="6621472"/>
            <a:ext cx="2937989" cy="197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60"/>
              </a:lnSpc>
            </a:pPr>
            <a:r>
              <a:rPr lang="en-US" sz="7400" spc="-273">
                <a:solidFill>
                  <a:srgbClr val="2C341F"/>
                </a:solidFill>
                <a:latin typeface="セザンヌ DB"/>
              </a:rPr>
              <a:t>15%</a:t>
            </a:r>
          </a:p>
        </p:txBody>
      </p:sp>
      <p:sp>
        <p:nvSpPr>
          <p:cNvPr id="23" name="AutoShape 23"/>
          <p:cNvSpPr/>
          <p:nvPr/>
        </p:nvSpPr>
        <p:spPr>
          <a:xfrm>
            <a:off x="7731672" y="2702412"/>
            <a:ext cx="1701623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8670576" y="1836572"/>
            <a:ext cx="179742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9178371" y="900077"/>
            <a:ext cx="2769768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rot="-5400000">
            <a:off x="11532558" y="1291846"/>
            <a:ext cx="831163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3730331" y="1483212"/>
            <a:ext cx="1806892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400"/>
              </a:lnSpc>
            </a:pPr>
            <a:r>
              <a:rPr lang="en-US" sz="6000" spc="-221">
                <a:solidFill>
                  <a:srgbClr val="FFFFFF"/>
                </a:solidFill>
                <a:latin typeface="セザンヌ DB"/>
              </a:rPr>
              <a:t>5%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060106" y="4095541"/>
            <a:ext cx="1925789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6000" spc="-221">
                <a:solidFill>
                  <a:srgbClr val="FFFFFF"/>
                </a:solidFill>
                <a:latin typeface="セザンヌ DB"/>
              </a:rPr>
              <a:t>10%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633777" y="629859"/>
            <a:ext cx="1806892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400"/>
              </a:lnSpc>
            </a:pPr>
            <a:r>
              <a:rPr lang="en-US" sz="6000" spc="-221">
                <a:solidFill>
                  <a:srgbClr val="FFFFFF"/>
                </a:solidFill>
                <a:latin typeface="セザンヌ DB"/>
              </a:rPr>
              <a:t>5%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59382" y="-275016"/>
            <a:ext cx="1806892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400"/>
              </a:lnSpc>
            </a:pPr>
            <a:r>
              <a:rPr lang="en-US" sz="6000" spc="-221">
                <a:solidFill>
                  <a:srgbClr val="FFFFFF"/>
                </a:solidFill>
                <a:latin typeface="セザンヌ DB"/>
              </a:rPr>
              <a:t>5%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4309290"/>
            <a:ext cx="5799475" cy="497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42" dirty="0" err="1">
                <a:solidFill>
                  <a:srgbClr val="F2F1F1"/>
                </a:solidFill>
                <a:latin typeface="セザンヌ DB"/>
              </a:rPr>
              <a:t>Canvaプレゼンテーションでは</a:t>
            </a:r>
            <a:r>
              <a:rPr lang="en-US" sz="2100" spc="42" dirty="0">
                <a:solidFill>
                  <a:srgbClr val="F2F1F1"/>
                </a:solidFill>
                <a:latin typeface="セザンヌ DB"/>
              </a:rPr>
              <a:t>、「</a:t>
            </a:r>
            <a:r>
              <a:rPr lang="en-US" sz="2100" spc="42" dirty="0" err="1">
                <a:solidFill>
                  <a:srgbClr val="F2F1F1"/>
                </a:solidFill>
                <a:latin typeface="セザンヌ DB"/>
              </a:rPr>
              <a:t>C」を押すと紙吹雪</a:t>
            </a:r>
            <a:r>
              <a:rPr lang="en-US" sz="2100" spc="42" dirty="0">
                <a:solidFill>
                  <a:srgbClr val="F2F1F1"/>
                </a:solidFill>
                <a:latin typeface="セザンヌ DB"/>
              </a:rPr>
              <a:t>、「</a:t>
            </a:r>
            <a:r>
              <a:rPr lang="en-US" sz="2100" spc="42" dirty="0" err="1">
                <a:solidFill>
                  <a:srgbClr val="F2F1F1"/>
                </a:solidFill>
                <a:latin typeface="セザンヌ DB"/>
              </a:rPr>
              <a:t>D」を押すとドラムロール</a:t>
            </a:r>
            <a:r>
              <a:rPr lang="en-US" sz="2100" spc="42" dirty="0">
                <a:solidFill>
                  <a:srgbClr val="F2F1F1"/>
                </a:solidFill>
                <a:latin typeface="セザンヌ DB"/>
              </a:rPr>
              <a:t>、「</a:t>
            </a:r>
            <a:r>
              <a:rPr lang="en-US" sz="2100" spc="42" dirty="0" err="1">
                <a:solidFill>
                  <a:srgbClr val="F2F1F1"/>
                </a:solidFill>
                <a:latin typeface="セザンヌ DB"/>
              </a:rPr>
              <a:t>O」を押すとシャボン玉が現れ、プレゼンテーションの魔法や面白さを発見することができます</a:t>
            </a:r>
            <a:r>
              <a:rPr lang="en-US" sz="2100" spc="42" dirty="0">
                <a:solidFill>
                  <a:srgbClr val="F2F1F1"/>
                </a:solidFill>
                <a:latin typeface="セザンヌ DB"/>
              </a:rPr>
              <a:t>。</a:t>
            </a:r>
          </a:p>
          <a:p>
            <a:pPr>
              <a:lnSpc>
                <a:spcPts val="3150"/>
              </a:lnSpc>
            </a:pPr>
            <a:r>
              <a:rPr lang="en-US" sz="2100" spc="42" dirty="0" err="1">
                <a:solidFill>
                  <a:srgbClr val="F2F1F1"/>
                </a:solidFill>
                <a:latin typeface="セザンヌ DB"/>
              </a:rPr>
              <a:t>Canvaプレゼンテーションでは</a:t>
            </a:r>
            <a:r>
              <a:rPr lang="en-US" sz="2100" spc="42" dirty="0">
                <a:solidFill>
                  <a:srgbClr val="F2F1F1"/>
                </a:solidFill>
                <a:latin typeface="セザンヌ DB"/>
              </a:rPr>
              <a:t>、「</a:t>
            </a:r>
            <a:r>
              <a:rPr lang="en-US" sz="2100" spc="42" dirty="0" err="1">
                <a:solidFill>
                  <a:srgbClr val="F2F1F1"/>
                </a:solidFill>
                <a:latin typeface="セザンヌ DB"/>
              </a:rPr>
              <a:t>C」を押すと紙吹雪</a:t>
            </a:r>
            <a:r>
              <a:rPr lang="en-US" sz="2100" spc="42" dirty="0">
                <a:solidFill>
                  <a:srgbClr val="F2F1F1"/>
                </a:solidFill>
                <a:latin typeface="セザンヌ DB"/>
              </a:rPr>
              <a:t>、「</a:t>
            </a:r>
            <a:r>
              <a:rPr lang="en-US" sz="2100" spc="42" dirty="0" err="1">
                <a:solidFill>
                  <a:srgbClr val="F2F1F1"/>
                </a:solidFill>
                <a:latin typeface="セザンヌ DB"/>
              </a:rPr>
              <a:t>D」を押すとドラムロール</a:t>
            </a:r>
            <a:r>
              <a:rPr lang="en-US" sz="2100" spc="42" dirty="0">
                <a:solidFill>
                  <a:srgbClr val="F2F1F1"/>
                </a:solidFill>
                <a:latin typeface="セザンヌ DB"/>
              </a:rPr>
              <a:t>、「</a:t>
            </a:r>
            <a:r>
              <a:rPr lang="en-US" sz="2100" spc="42" dirty="0" err="1">
                <a:solidFill>
                  <a:srgbClr val="F2F1F1"/>
                </a:solidFill>
                <a:latin typeface="セザンヌ DB"/>
              </a:rPr>
              <a:t>O」を押すとシャボン玉が現れ、プレゼンテーションの魔法や面白さを発見することができます</a:t>
            </a:r>
            <a:r>
              <a:rPr lang="en-US" sz="2100" spc="42" dirty="0">
                <a:solidFill>
                  <a:srgbClr val="F2F1F1"/>
                </a:solidFill>
                <a:latin typeface="セザンヌ DB"/>
              </a:rPr>
              <a:t>。「</a:t>
            </a:r>
            <a:r>
              <a:rPr lang="en-US" sz="2100" spc="42" dirty="0" err="1">
                <a:solidFill>
                  <a:srgbClr val="F2F1F1"/>
                </a:solidFill>
                <a:latin typeface="セザンヌ DB"/>
              </a:rPr>
              <a:t>O」を押すとシャボン玉が現れ、プレゼンテーションの魔法や面白さを発見することができます</a:t>
            </a:r>
            <a:r>
              <a:rPr lang="en-US" sz="2100" spc="42" dirty="0">
                <a:solidFill>
                  <a:srgbClr val="F2F1F1"/>
                </a:solidFill>
                <a:latin typeface="セザンヌ DB"/>
              </a:rPr>
              <a:t>。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982654">
            <a:off x="-2786560" y="-2479936"/>
            <a:ext cx="6515967" cy="57814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47705" y="3232411"/>
            <a:ext cx="3538593" cy="3366446"/>
            <a:chOff x="0" y="0"/>
            <a:chExt cx="3465916" cy="3230880"/>
          </a:xfrm>
        </p:grpSpPr>
        <p:sp>
          <p:nvSpPr>
            <p:cNvPr id="3" name="Freeform 3"/>
            <p:cNvSpPr/>
            <p:nvPr/>
          </p:nvSpPr>
          <p:spPr>
            <a:xfrm>
              <a:off x="5080" y="12700"/>
              <a:ext cx="3450676" cy="3205480"/>
            </a:xfrm>
            <a:custGeom>
              <a:avLst/>
              <a:gdLst/>
              <a:ahLst/>
              <a:cxnLst/>
              <a:rect l="l" t="t" r="r" b="b"/>
              <a:pathLst>
                <a:path w="3450676" h="3205480">
                  <a:moveTo>
                    <a:pt x="2660736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2660736" y="0"/>
                  </a:lnTo>
                  <a:lnTo>
                    <a:pt x="3450676" y="1602740"/>
                  </a:lnTo>
                  <a:lnTo>
                    <a:pt x="2660736" y="3205480"/>
                  </a:lnTo>
                  <a:close/>
                </a:path>
              </a:pathLst>
            </a:custGeom>
            <a:solidFill>
              <a:srgbClr val="006BC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374703" y="3232411"/>
            <a:ext cx="3538593" cy="3366446"/>
            <a:chOff x="0" y="0"/>
            <a:chExt cx="3465916" cy="3230880"/>
          </a:xfrm>
        </p:grpSpPr>
        <p:sp>
          <p:nvSpPr>
            <p:cNvPr id="5" name="Freeform 5"/>
            <p:cNvSpPr/>
            <p:nvPr/>
          </p:nvSpPr>
          <p:spPr>
            <a:xfrm>
              <a:off x="5080" y="12700"/>
              <a:ext cx="3450676" cy="3205480"/>
            </a:xfrm>
            <a:custGeom>
              <a:avLst/>
              <a:gdLst/>
              <a:ahLst/>
              <a:cxnLst/>
              <a:rect l="l" t="t" r="r" b="b"/>
              <a:pathLst>
                <a:path w="3450676" h="3205480">
                  <a:moveTo>
                    <a:pt x="2660736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2660736" y="0"/>
                  </a:lnTo>
                  <a:lnTo>
                    <a:pt x="3450676" y="1602740"/>
                  </a:lnTo>
                  <a:lnTo>
                    <a:pt x="2660736" y="3205480"/>
                  </a:lnTo>
                  <a:close/>
                </a:path>
              </a:pathLst>
            </a:custGeom>
            <a:solidFill>
              <a:srgbClr val="006BC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720707" y="3232411"/>
            <a:ext cx="3538593" cy="3366446"/>
            <a:chOff x="0" y="0"/>
            <a:chExt cx="3465916" cy="3230880"/>
          </a:xfrm>
        </p:grpSpPr>
        <p:sp>
          <p:nvSpPr>
            <p:cNvPr id="7" name="Freeform 7"/>
            <p:cNvSpPr/>
            <p:nvPr/>
          </p:nvSpPr>
          <p:spPr>
            <a:xfrm>
              <a:off x="5080" y="12700"/>
              <a:ext cx="3450676" cy="3205480"/>
            </a:xfrm>
            <a:custGeom>
              <a:avLst/>
              <a:gdLst/>
              <a:ahLst/>
              <a:cxnLst/>
              <a:rect l="l" t="t" r="r" b="b"/>
              <a:pathLst>
                <a:path w="3450676" h="3205480">
                  <a:moveTo>
                    <a:pt x="2660736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2660736" y="0"/>
                  </a:lnTo>
                  <a:lnTo>
                    <a:pt x="3450676" y="1602740"/>
                  </a:lnTo>
                  <a:lnTo>
                    <a:pt x="2660736" y="3205480"/>
                  </a:lnTo>
                  <a:close/>
                </a:path>
              </a:pathLst>
            </a:custGeom>
            <a:solidFill>
              <a:srgbClr val="006BC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201702" y="3232411"/>
            <a:ext cx="3538593" cy="3366446"/>
            <a:chOff x="0" y="0"/>
            <a:chExt cx="3465916" cy="3230880"/>
          </a:xfrm>
        </p:grpSpPr>
        <p:sp>
          <p:nvSpPr>
            <p:cNvPr id="9" name="Freeform 9"/>
            <p:cNvSpPr/>
            <p:nvPr/>
          </p:nvSpPr>
          <p:spPr>
            <a:xfrm>
              <a:off x="5080" y="12700"/>
              <a:ext cx="3450676" cy="3205480"/>
            </a:xfrm>
            <a:custGeom>
              <a:avLst/>
              <a:gdLst/>
              <a:ahLst/>
              <a:cxnLst/>
              <a:rect l="l" t="t" r="r" b="b"/>
              <a:pathLst>
                <a:path w="3450676" h="3205480">
                  <a:moveTo>
                    <a:pt x="2660736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2660736" y="0"/>
                  </a:lnTo>
                  <a:lnTo>
                    <a:pt x="3450676" y="1602740"/>
                  </a:lnTo>
                  <a:lnTo>
                    <a:pt x="2660736" y="3205480"/>
                  </a:lnTo>
                  <a:close/>
                </a:path>
              </a:pathLst>
            </a:custGeom>
            <a:solidFill>
              <a:srgbClr val="006BC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3232411"/>
            <a:ext cx="3538593" cy="3366446"/>
            <a:chOff x="0" y="0"/>
            <a:chExt cx="3465916" cy="3230880"/>
          </a:xfrm>
        </p:grpSpPr>
        <p:sp>
          <p:nvSpPr>
            <p:cNvPr id="11" name="Freeform 11"/>
            <p:cNvSpPr/>
            <p:nvPr/>
          </p:nvSpPr>
          <p:spPr>
            <a:xfrm>
              <a:off x="5080" y="12700"/>
              <a:ext cx="3450676" cy="3205480"/>
            </a:xfrm>
            <a:custGeom>
              <a:avLst/>
              <a:gdLst/>
              <a:ahLst/>
              <a:cxnLst/>
              <a:rect l="l" t="t" r="r" b="b"/>
              <a:pathLst>
                <a:path w="3450676" h="3205480">
                  <a:moveTo>
                    <a:pt x="2660736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2660736" y="0"/>
                  </a:lnTo>
                  <a:lnTo>
                    <a:pt x="3450676" y="1602740"/>
                  </a:lnTo>
                  <a:lnTo>
                    <a:pt x="2660736" y="3205480"/>
                  </a:lnTo>
                  <a:close/>
                </a:path>
              </a:pathLst>
            </a:custGeom>
            <a:solidFill>
              <a:srgbClr val="006BCB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821208" y="3823182"/>
            <a:ext cx="2098458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 spc="83">
                <a:solidFill>
                  <a:srgbClr val="F2F1F1"/>
                </a:solidFill>
                <a:ea typeface="セザンヌ DB"/>
              </a:rPr>
              <a:t>初回</a:t>
            </a:r>
          </a:p>
          <a:p>
            <a:pPr algn="ctr">
              <a:lnSpc>
                <a:spcPts val="5039"/>
              </a:lnSpc>
            </a:pPr>
            <a:r>
              <a:rPr lang="en-US" sz="4199" spc="83">
                <a:solidFill>
                  <a:srgbClr val="F2F1F1"/>
                </a:solidFill>
                <a:ea typeface="セザンヌ DB"/>
              </a:rPr>
              <a:t>相談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99859" y="3823182"/>
            <a:ext cx="2807768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 spc="83">
                <a:solidFill>
                  <a:srgbClr val="F2F1F1"/>
                </a:solidFill>
                <a:ea typeface="セザンヌ DB"/>
              </a:rPr>
              <a:t>情報</a:t>
            </a:r>
          </a:p>
          <a:p>
            <a:pPr algn="ctr">
              <a:lnSpc>
                <a:spcPts val="5039"/>
              </a:lnSpc>
            </a:pPr>
            <a:r>
              <a:rPr lang="en-US" sz="4199" spc="83">
                <a:solidFill>
                  <a:srgbClr val="F2F1F1"/>
                </a:solidFill>
                <a:ea typeface="セザンヌ DB"/>
              </a:rPr>
              <a:t>共有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82846" y="4142269"/>
            <a:ext cx="280776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 spc="83">
                <a:solidFill>
                  <a:srgbClr val="F2F1F1"/>
                </a:solidFill>
                <a:ea typeface="セザンヌ DB"/>
              </a:rPr>
              <a:t>分析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19170" y="3823182"/>
            <a:ext cx="2807768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 spc="83">
                <a:solidFill>
                  <a:srgbClr val="F2F1F1"/>
                </a:solidFill>
                <a:ea typeface="セザンヌ DB"/>
              </a:rPr>
              <a:t>プラン</a:t>
            </a:r>
          </a:p>
          <a:p>
            <a:pPr algn="ctr">
              <a:lnSpc>
                <a:spcPts val="5039"/>
              </a:lnSpc>
            </a:pPr>
            <a:r>
              <a:rPr lang="en-US" sz="4199" spc="83">
                <a:solidFill>
                  <a:srgbClr val="F2F1F1"/>
                </a:solidFill>
                <a:ea typeface="セザンヌ DB"/>
              </a:rPr>
              <a:t>ご提案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88892" y="3823182"/>
            <a:ext cx="2807768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 spc="83">
                <a:solidFill>
                  <a:srgbClr val="F2F1F1"/>
                </a:solidFill>
                <a:ea typeface="セザンヌ DB"/>
              </a:rPr>
              <a:t>プランの</a:t>
            </a:r>
          </a:p>
          <a:p>
            <a:pPr algn="ctr">
              <a:lnSpc>
                <a:spcPts val="5039"/>
              </a:lnSpc>
            </a:pPr>
            <a:r>
              <a:rPr lang="en-US" sz="4199" spc="83">
                <a:solidFill>
                  <a:srgbClr val="F2F1F1"/>
                </a:solidFill>
                <a:ea typeface="セザンヌ DB"/>
              </a:rPr>
              <a:t>サポート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3066" y="6846570"/>
            <a:ext cx="2883750" cy="241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50"/>
              </a:lnSpc>
            </a:pPr>
            <a:r>
              <a:rPr lang="en-US" sz="1700" spc="34" dirty="0" err="1">
                <a:solidFill>
                  <a:srgbClr val="006BCB"/>
                </a:solidFill>
                <a:latin typeface="セザンヌ DB"/>
              </a:rPr>
              <a:t>Canvaプレゼンテーションでは</a:t>
            </a:r>
            <a:r>
              <a:rPr lang="en-US" sz="1700" spc="34" dirty="0">
                <a:solidFill>
                  <a:srgbClr val="006BCB"/>
                </a:solidFill>
                <a:latin typeface="セザンヌ DB"/>
              </a:rPr>
              <a:t>、「</a:t>
            </a:r>
            <a:r>
              <a:rPr lang="en-US" sz="1700" spc="34" dirty="0" err="1">
                <a:solidFill>
                  <a:srgbClr val="006BCB"/>
                </a:solidFill>
                <a:latin typeface="セザンヌ DB"/>
              </a:rPr>
              <a:t>C」を押すと紙吹雪</a:t>
            </a:r>
            <a:r>
              <a:rPr lang="en-US" sz="1700" spc="34" dirty="0">
                <a:solidFill>
                  <a:srgbClr val="006BCB"/>
                </a:solidFill>
                <a:latin typeface="セザンヌ DB"/>
              </a:rPr>
              <a:t>、「</a:t>
            </a:r>
            <a:r>
              <a:rPr lang="en-US" sz="1700" spc="34" dirty="0" err="1">
                <a:solidFill>
                  <a:srgbClr val="006BCB"/>
                </a:solidFill>
                <a:latin typeface="セザンヌ DB"/>
              </a:rPr>
              <a:t>D」を押すとドラムロール</a:t>
            </a:r>
            <a:r>
              <a:rPr lang="en-US" sz="1700" spc="34" dirty="0">
                <a:solidFill>
                  <a:srgbClr val="006BCB"/>
                </a:solidFill>
                <a:latin typeface="セザンヌ DB"/>
              </a:rPr>
              <a:t>、「</a:t>
            </a:r>
            <a:r>
              <a:rPr lang="en-US" sz="1700" spc="34" dirty="0" err="1">
                <a:solidFill>
                  <a:srgbClr val="006BCB"/>
                </a:solidFill>
                <a:latin typeface="セザンヌ DB"/>
              </a:rPr>
              <a:t>O」を押すとシャボン玉が現れ、プレゼンテーションの魔法や面白さを発見することができます</a:t>
            </a:r>
            <a:r>
              <a:rPr lang="en-US" sz="1700" spc="34" dirty="0">
                <a:solidFill>
                  <a:srgbClr val="006BCB"/>
                </a:solidFill>
                <a:latin typeface="セザンヌ DB"/>
              </a:rPr>
              <a:t>。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93066" y="952500"/>
            <a:ext cx="7460865" cy="1390527"/>
            <a:chOff x="0" y="0"/>
            <a:chExt cx="9947820" cy="185403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0"/>
              <a:ext cx="9947820" cy="1101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716"/>
                </a:lnSpc>
                <a:spcBef>
                  <a:spcPct val="0"/>
                </a:spcBef>
              </a:pPr>
              <a:r>
                <a:rPr lang="en-US" sz="3600" spc="107">
                  <a:solidFill>
                    <a:srgbClr val="006BCB"/>
                  </a:solidFill>
                  <a:ea typeface="セザンヌ DB"/>
                </a:rPr>
                <a:t>ライフプラン無料相談サービス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39231"/>
              <a:ext cx="8422887" cy="1614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139"/>
                </a:lnSpc>
              </a:pPr>
              <a:r>
                <a:rPr lang="en-US" sz="5100" u="none" spc="254">
                  <a:solidFill>
                    <a:srgbClr val="006BCB"/>
                  </a:solidFill>
                  <a:ea typeface="セザンヌ DB"/>
                </a:rPr>
                <a:t>プロセスのご紹介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553931" y="750448"/>
            <a:ext cx="8505978" cy="137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42">
                <a:solidFill>
                  <a:srgbClr val="006BCB"/>
                </a:solidFill>
                <a:latin typeface="セザンヌ DB"/>
              </a:rPr>
              <a:t>Canvaプレゼンテーションでは、「C」を押すと紙吹雪、「D」を押すとドラムロール、「O」を押すとシャボン玉が現れ、プレゼンテーションの魔法や面白さを発見することができます。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24159" y="6846570"/>
            <a:ext cx="2883750" cy="241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50"/>
              </a:lnSpc>
            </a:pPr>
            <a:r>
              <a:rPr lang="en-US" sz="1700" spc="34">
                <a:solidFill>
                  <a:srgbClr val="006BCB"/>
                </a:solidFill>
                <a:latin typeface="セザンヌ DB"/>
              </a:rPr>
              <a:t>Canvaプレゼンテーションでは、「C」を押すと紙吹雪、「D」を押すとドラムロール、「O」を押すとシャボン玉が現れ、プレゼンテーションの魔法や面白さを発見することができます。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55252" y="6846570"/>
            <a:ext cx="2883750" cy="241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50"/>
              </a:lnSpc>
            </a:pPr>
            <a:r>
              <a:rPr lang="en-US" sz="1700" spc="34">
                <a:solidFill>
                  <a:srgbClr val="006BCB"/>
                </a:solidFill>
                <a:latin typeface="セザンヌ DB"/>
              </a:rPr>
              <a:t>Canvaプレゼンテーションでは、「C」を押すと紙吹雪、「D」を押すとドラムロール、「O」を押すとシャボン玉が現れ、プレゼンテーションの魔法や面白さを発見することができます。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86345" y="6846570"/>
            <a:ext cx="2883750" cy="241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50"/>
              </a:lnSpc>
            </a:pPr>
            <a:r>
              <a:rPr lang="en-US" sz="1700" spc="34">
                <a:solidFill>
                  <a:srgbClr val="006BCB"/>
                </a:solidFill>
                <a:latin typeface="セザンヌ DB"/>
              </a:rPr>
              <a:t>Canvaプレゼンテーションでは、「C」を押すと紙吹雪、「D」を押すとドラムロール、「O」を押すとシャボン玉が現れ、プレゼンテーションの魔法や面白さを発見することができます。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017437" y="6846570"/>
            <a:ext cx="2883750" cy="241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50"/>
              </a:lnSpc>
            </a:pPr>
            <a:r>
              <a:rPr lang="en-US" sz="1700" spc="34">
                <a:solidFill>
                  <a:srgbClr val="006BCB"/>
                </a:solidFill>
                <a:latin typeface="セザンヌ DB"/>
              </a:rPr>
              <a:t>Canvaプレゼンテーションでは、「C」を押すと紙吹雪、「D」を押すとドラムロール、「O」を押すとシャボン玉が現れ、プレゼンテーションの魔法や面白さを発見することができます。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60970" y="4769164"/>
            <a:ext cx="15934142" cy="0"/>
          </a:xfrm>
          <a:prstGeom prst="line">
            <a:avLst/>
          </a:prstGeom>
          <a:ln w="47625" cap="rnd">
            <a:solidFill>
              <a:srgbClr val="006BC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132592" y="4608616"/>
            <a:ext cx="340147" cy="3401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6BC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691574" y="4608616"/>
            <a:ext cx="340147" cy="34014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6BC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442978" y="4608616"/>
            <a:ext cx="340147" cy="34014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6BC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265186" y="4622903"/>
            <a:ext cx="340147" cy="34014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6BC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368219" y="4637191"/>
            <a:ext cx="340147" cy="34014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6BC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065783" y="4608616"/>
            <a:ext cx="340147" cy="34014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6BCB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185120" y="4637191"/>
            <a:ext cx="340147" cy="340147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6BCB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49475" y="-358483"/>
            <a:ext cx="4114800" cy="4114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92889" y="5707167"/>
            <a:ext cx="226008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0"/>
              </a:lnSpc>
            </a:pPr>
            <a:r>
              <a:rPr lang="en-US" sz="2900">
                <a:solidFill>
                  <a:srgbClr val="006BCB"/>
                </a:solidFill>
                <a:ea typeface="セザンヌ DB"/>
              </a:rPr>
              <a:t>結婚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2889" y="5122127"/>
            <a:ext cx="2260081" cy="74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006BCB"/>
                </a:solidFill>
                <a:latin typeface="セザンヌ DB"/>
              </a:rPr>
              <a:t>2030年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94354" y="3356267"/>
            <a:ext cx="226008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006BCB"/>
                </a:solidFill>
                <a:ea typeface="セザンヌ DB"/>
              </a:rPr>
              <a:t>第一子出産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22929" y="2733127"/>
            <a:ext cx="2260081" cy="74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0"/>
              </a:lnSpc>
              <a:spcBef>
                <a:spcPct val="0"/>
              </a:spcBef>
            </a:pPr>
            <a:r>
              <a:rPr lang="en-US" sz="2900" u="none">
                <a:solidFill>
                  <a:srgbClr val="006BCB"/>
                </a:solidFill>
                <a:latin typeface="セザンヌ DB"/>
              </a:rPr>
              <a:t>2032年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27171" y="5707167"/>
            <a:ext cx="226008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006BCB"/>
                </a:solidFill>
                <a:ea typeface="セザンヌ DB"/>
              </a:rPr>
              <a:t>第二子出産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27171" y="5122127"/>
            <a:ext cx="2260081" cy="74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0"/>
              </a:lnSpc>
              <a:spcBef>
                <a:spcPct val="0"/>
              </a:spcBef>
            </a:pPr>
            <a:r>
              <a:rPr lang="en-US" sz="2900" u="none">
                <a:solidFill>
                  <a:srgbClr val="006BCB"/>
                </a:solidFill>
                <a:latin typeface="セザンヌ DB"/>
              </a:rPr>
              <a:t>2037年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75292" y="5650017"/>
            <a:ext cx="2260081" cy="7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6BCB"/>
                </a:solidFill>
                <a:ea typeface="セザンヌ DB"/>
              </a:rPr>
              <a:t>第一子進学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75292" y="5122127"/>
            <a:ext cx="2260081" cy="74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0"/>
              </a:lnSpc>
              <a:spcBef>
                <a:spcPct val="0"/>
              </a:spcBef>
            </a:pPr>
            <a:r>
              <a:rPr lang="en-US" sz="2900" u="none">
                <a:solidFill>
                  <a:srgbClr val="006BCB"/>
                </a:solidFill>
                <a:latin typeface="セザンヌ DB"/>
              </a:rPr>
              <a:t>2050年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07397" y="5707167"/>
            <a:ext cx="2260081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0"/>
              </a:lnSpc>
            </a:pPr>
            <a:r>
              <a:rPr lang="en-US" sz="2900">
                <a:solidFill>
                  <a:srgbClr val="006BCB"/>
                </a:solidFill>
                <a:ea typeface="セザンヌ DB"/>
              </a:rPr>
              <a:t>定年退職</a:t>
            </a:r>
          </a:p>
          <a:p>
            <a:pPr marL="0" lvl="0" indent="0">
              <a:lnSpc>
                <a:spcPts val="3480"/>
              </a:lnSpc>
              <a:spcBef>
                <a:spcPct val="0"/>
              </a:spcBef>
            </a:pPr>
            <a:endParaRPr lang="en-US" sz="2900">
              <a:solidFill>
                <a:srgbClr val="006BCB"/>
              </a:solidFill>
              <a:ea typeface="セザンヌ DB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107397" y="5122127"/>
            <a:ext cx="2260081" cy="74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0"/>
              </a:lnSpc>
              <a:spcBef>
                <a:spcPct val="0"/>
              </a:spcBef>
            </a:pPr>
            <a:r>
              <a:rPr lang="en-US" sz="2900" u="none">
                <a:solidFill>
                  <a:srgbClr val="006BCB"/>
                </a:solidFill>
                <a:latin typeface="セザンヌ DB"/>
              </a:rPr>
              <a:t>2060年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15210" y="3299117"/>
            <a:ext cx="2260081" cy="7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6BCB"/>
                </a:solidFill>
                <a:ea typeface="セザンヌ DB"/>
              </a:rPr>
              <a:t>住宅購入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15210" y="2733127"/>
            <a:ext cx="2260081" cy="74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0"/>
              </a:lnSpc>
              <a:spcBef>
                <a:spcPct val="0"/>
              </a:spcBef>
            </a:pPr>
            <a:r>
              <a:rPr lang="en-US" sz="2900" u="none">
                <a:solidFill>
                  <a:srgbClr val="006BCB"/>
                </a:solidFill>
                <a:latin typeface="セザンヌ DB"/>
              </a:rPr>
              <a:t>2040年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735373" y="3299117"/>
            <a:ext cx="2260081" cy="7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6BCB"/>
                </a:solidFill>
                <a:ea typeface="セザンヌ DB"/>
              </a:rPr>
              <a:t>第二子進学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735373" y="2733127"/>
            <a:ext cx="2260081" cy="74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0"/>
              </a:lnSpc>
              <a:spcBef>
                <a:spcPct val="0"/>
              </a:spcBef>
            </a:pPr>
            <a:r>
              <a:rPr lang="en-US" sz="2900" u="none">
                <a:solidFill>
                  <a:srgbClr val="006BCB"/>
                </a:solidFill>
                <a:latin typeface="セザンヌ DB"/>
              </a:rPr>
              <a:t>2055年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7269268"/>
            <a:ext cx="16230600" cy="177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42">
                <a:solidFill>
                  <a:srgbClr val="006BCB"/>
                </a:solidFill>
                <a:latin typeface="セザンヌ DB"/>
              </a:rPr>
              <a:t>Canvaプレゼンテーションでは、「C」を押すと紙吹雪、「D」を押すとドラムロール、「O」を押すとシャボン玉が現れ、プレゼンテーションの魔法や面白さを発見することができます。Canvaプレゼンテーションでは、「C」を押すと紙吹雪、「D」を押すとドラムロール、「O」を押すとシャボン玉が現れ、プレゼンテーションの魔法や面白さを発見することができます。「O」を押すとシャボン玉が現れ、プレゼンテーションの魔法や面白さを発見することができます。</a:t>
            </a:r>
          </a:p>
        </p:txBody>
      </p:sp>
      <p:sp>
        <p:nvSpPr>
          <p:cNvPr id="33" name="AutoShape 33"/>
          <p:cNvSpPr/>
          <p:nvPr/>
        </p:nvSpPr>
        <p:spPr>
          <a:xfrm>
            <a:off x="5758421" y="1484604"/>
            <a:ext cx="6771158" cy="0"/>
          </a:xfrm>
          <a:prstGeom prst="line">
            <a:avLst/>
          </a:prstGeom>
          <a:ln w="428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4883670" y="447675"/>
            <a:ext cx="8520660" cy="133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</a:pPr>
            <a:r>
              <a:rPr lang="en-US" sz="5000" spc="250">
                <a:solidFill>
                  <a:srgbClr val="006BCB"/>
                </a:solidFill>
                <a:ea typeface="セザンヌ DB"/>
              </a:rPr>
              <a:t>ライフプランサンプル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11168" y="4615815"/>
            <a:ext cx="9227794" cy="464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6BCB"/>
                </a:solidFill>
                <a:ea typeface="セザンヌ DB"/>
              </a:rPr>
              <a:t>プレゼンテーションでは、「C」を押すと紙吹雪、「D」を押すとドラムロール、「O」を押すとシャボン玉が現れ、プレゼンテーションの魔法や面白さを発見することができます。</a:t>
            </a:r>
          </a:p>
          <a:p>
            <a:pPr>
              <a:lnSpc>
                <a:spcPts val="2940"/>
              </a:lnSpc>
            </a:pPr>
            <a:endParaRPr lang="en-US" sz="2100">
              <a:solidFill>
                <a:srgbClr val="006BCB"/>
              </a:solidFill>
              <a:ea typeface="セザンヌ DB"/>
            </a:endParaR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6BCB"/>
                </a:solidFill>
                <a:latin typeface="セザンヌ DB"/>
              </a:rPr>
              <a:t>Canvaプレゼンテーションでは、「C」を押すと紙吹雪、「D」を押すとドラムロール、「O」を押すとシャボン玉が現れ、プレゼンテーションの魔法や面白さを発見することができます。Canvaプレゼンテーションでは、「C」を押すと紙吹雪、「D」を押すとドラムロール、「O」を押すとシャボン玉が現れ、プレゼンテーションの魔法や面白さを発見することができます。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6BCB"/>
                </a:solidFill>
                <a:latin typeface="セザンヌ DB"/>
              </a:rPr>
              <a:t>Canvaプレゼンテーションでは、「C」を押すと紙吹雪、「D」を押すとドラムロール、「O」を押すとシャボン玉が現れ、プレゼンテーションの魔法や面白さを発見することができます。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711168" y="1814304"/>
            <a:ext cx="939448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</a:pPr>
            <a:r>
              <a:rPr lang="en-US" sz="3000">
                <a:solidFill>
                  <a:srgbClr val="006BCB"/>
                </a:solidFill>
                <a:ea typeface="セザンヌ DB"/>
              </a:rPr>
              <a:t>利率８％/月</a:t>
            </a:r>
          </a:p>
        </p:txBody>
      </p:sp>
      <p:sp>
        <p:nvSpPr>
          <p:cNvPr id="4" name="AutoShape 4"/>
          <p:cNvSpPr/>
          <p:nvPr/>
        </p:nvSpPr>
        <p:spPr>
          <a:xfrm>
            <a:off x="7711168" y="1475740"/>
            <a:ext cx="7771611" cy="0"/>
          </a:xfrm>
          <a:prstGeom prst="line">
            <a:avLst/>
          </a:prstGeom>
          <a:ln w="428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7711168" y="523875"/>
            <a:ext cx="9394482" cy="139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90"/>
              </a:lnSpc>
            </a:pPr>
            <a:r>
              <a:rPr lang="en-US" sz="5900">
                <a:solidFill>
                  <a:srgbClr val="006BCB"/>
                </a:solidFill>
                <a:ea typeface="セザンヌ DB"/>
              </a:rPr>
              <a:t>月10万円貯蓄した場合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5955272" cy="8391246"/>
            <a:chOff x="0" y="0"/>
            <a:chExt cx="7940362" cy="11188328"/>
          </a:xfrm>
        </p:grpSpPr>
        <p:sp>
          <p:nvSpPr>
            <p:cNvPr id="7" name="TextBox 7"/>
            <p:cNvSpPr txBox="1"/>
            <p:nvPr/>
          </p:nvSpPr>
          <p:spPr>
            <a:xfrm>
              <a:off x="1229306" y="10502417"/>
              <a:ext cx="931345" cy="685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6BCB"/>
                  </a:solidFill>
                  <a:latin typeface="セザンヌ DB"/>
                </a:rPr>
                <a:t>2030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617169" y="10502417"/>
              <a:ext cx="931345" cy="685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6BCB"/>
                  </a:solidFill>
                  <a:latin typeface="セザンヌ DB"/>
                </a:rPr>
                <a:t>2040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005032" y="10502417"/>
              <a:ext cx="931345" cy="685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6BCB"/>
                  </a:solidFill>
                  <a:latin typeface="セザンヌ DB"/>
                </a:rPr>
                <a:t>2050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392895" y="10502417"/>
              <a:ext cx="931345" cy="685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6BCB"/>
                  </a:solidFill>
                  <a:latin typeface="セザンヌ DB"/>
                </a:rPr>
                <a:t>2060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780759" y="10502417"/>
              <a:ext cx="931345" cy="685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6BCB"/>
                  </a:solidFill>
                  <a:latin typeface="セザンヌ DB"/>
                </a:rPr>
                <a:t>2070</a:t>
              </a:r>
            </a:p>
          </p:txBody>
        </p: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1001047" y="219130"/>
              <a:ext cx="6939316" cy="10344670"/>
              <a:chOff x="0" y="0"/>
              <a:chExt cx="7046672" cy="1050470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-6350"/>
                <a:ext cx="704667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046671" h="12700">
                    <a:moveTo>
                      <a:pt x="0" y="0"/>
                    </a:moveTo>
                    <a:lnTo>
                      <a:pt x="7046671" y="0"/>
                    </a:lnTo>
                    <a:lnTo>
                      <a:pt x="704667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6BCB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2094592"/>
                <a:ext cx="704667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046671" h="12700">
                    <a:moveTo>
                      <a:pt x="0" y="0"/>
                    </a:moveTo>
                    <a:lnTo>
                      <a:pt x="7046671" y="0"/>
                    </a:lnTo>
                    <a:lnTo>
                      <a:pt x="704667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6BCB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4195534"/>
                <a:ext cx="704667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046671" h="12700">
                    <a:moveTo>
                      <a:pt x="0" y="0"/>
                    </a:moveTo>
                    <a:lnTo>
                      <a:pt x="7046671" y="0"/>
                    </a:lnTo>
                    <a:lnTo>
                      <a:pt x="704667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6BCB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6296475"/>
                <a:ext cx="704667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046671" h="12700">
                    <a:moveTo>
                      <a:pt x="0" y="0"/>
                    </a:moveTo>
                    <a:lnTo>
                      <a:pt x="7046671" y="0"/>
                    </a:lnTo>
                    <a:lnTo>
                      <a:pt x="704667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6BCB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8397418"/>
                <a:ext cx="704667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046671" h="12700">
                    <a:moveTo>
                      <a:pt x="0" y="0"/>
                    </a:moveTo>
                    <a:lnTo>
                      <a:pt x="7046671" y="0"/>
                    </a:lnTo>
                    <a:lnTo>
                      <a:pt x="704667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6BCB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0498359"/>
                <a:ext cx="704667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046671" h="12700">
                    <a:moveTo>
                      <a:pt x="0" y="0"/>
                    </a:moveTo>
                    <a:lnTo>
                      <a:pt x="7046671" y="0"/>
                    </a:lnTo>
                    <a:lnTo>
                      <a:pt x="704667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6BCB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0" y="-247650"/>
              <a:ext cx="814780" cy="685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79"/>
                </a:lnSpc>
              </a:pPr>
              <a:r>
                <a:rPr lang="en-US" sz="2199">
                  <a:solidFill>
                    <a:srgbClr val="006BCB"/>
                  </a:solidFill>
                  <a:latin typeface="セザンヌ DB"/>
                </a:rPr>
                <a:t>125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821284"/>
              <a:ext cx="814780" cy="685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79"/>
                </a:lnSpc>
              </a:pPr>
              <a:r>
                <a:rPr lang="en-US" sz="2199">
                  <a:solidFill>
                    <a:srgbClr val="006BCB"/>
                  </a:solidFill>
                  <a:latin typeface="セザンヌ DB"/>
                </a:rPr>
                <a:t>100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32836" y="3890218"/>
              <a:ext cx="581944" cy="685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79"/>
                </a:lnSpc>
              </a:pPr>
              <a:r>
                <a:rPr lang="en-US" sz="2199">
                  <a:solidFill>
                    <a:srgbClr val="006BCB"/>
                  </a:solidFill>
                  <a:latin typeface="セザンヌ DB"/>
                </a:rPr>
                <a:t>75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32836" y="5959152"/>
              <a:ext cx="581944" cy="685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79"/>
                </a:lnSpc>
              </a:pPr>
              <a:r>
                <a:rPr lang="en-US" sz="2199">
                  <a:solidFill>
                    <a:srgbClr val="006BCB"/>
                  </a:solidFill>
                  <a:latin typeface="セザンヌ DB"/>
                </a:rPr>
                <a:t>50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32836" y="8028086"/>
              <a:ext cx="581944" cy="685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79"/>
                </a:lnSpc>
              </a:pPr>
              <a:r>
                <a:rPr lang="en-US" sz="2199">
                  <a:solidFill>
                    <a:srgbClr val="006BCB"/>
                  </a:solidFill>
                  <a:latin typeface="セザンヌ DB"/>
                </a:rPr>
                <a:t>25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465672" y="10097020"/>
              <a:ext cx="349108" cy="685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79"/>
                </a:lnSpc>
              </a:pPr>
              <a:r>
                <a:rPr lang="en-US" sz="2199">
                  <a:solidFill>
                    <a:srgbClr val="006BCB"/>
                  </a:solidFill>
                  <a:latin typeface="セザンヌ DB"/>
                </a:rPr>
                <a:t>0 </a:t>
              </a:r>
            </a:p>
          </p:txBody>
        </p: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1001047" y="219130"/>
              <a:ext cx="6939316" cy="10344670"/>
              <a:chOff x="0" y="0"/>
              <a:chExt cx="7046672" cy="10504709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704667" y="84038"/>
                <a:ext cx="5637338" cy="10420672"/>
              </a:xfrm>
              <a:custGeom>
                <a:avLst/>
                <a:gdLst/>
                <a:ahLst/>
                <a:cxnLst/>
                <a:rect l="l" t="t" r="r" b="b"/>
                <a:pathLst>
                  <a:path w="5637338" h="10420672">
                    <a:moveTo>
                      <a:pt x="0" y="10420671"/>
                    </a:moveTo>
                    <a:lnTo>
                      <a:pt x="0" y="7899541"/>
                    </a:lnTo>
                    <a:lnTo>
                      <a:pt x="1409335" y="6554938"/>
                    </a:lnTo>
                    <a:lnTo>
                      <a:pt x="2818669" y="3445544"/>
                    </a:lnTo>
                    <a:lnTo>
                      <a:pt x="4228003" y="3277469"/>
                    </a:lnTo>
                    <a:lnTo>
                      <a:pt x="5637338" y="0"/>
                    </a:lnTo>
                    <a:lnTo>
                      <a:pt x="5637338" y="10420671"/>
                    </a:lnTo>
                    <a:close/>
                  </a:path>
                </a:pathLst>
              </a:custGeom>
              <a:solidFill>
                <a:srgbClr val="2C92D5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704667" y="3613620"/>
                <a:ext cx="5637338" cy="6891089"/>
              </a:xfrm>
              <a:custGeom>
                <a:avLst/>
                <a:gdLst/>
                <a:ahLst/>
                <a:cxnLst/>
                <a:rect l="l" t="t" r="r" b="b"/>
                <a:pathLst>
                  <a:path w="5637338" h="6891089">
                    <a:moveTo>
                      <a:pt x="0" y="6891089"/>
                    </a:moveTo>
                    <a:lnTo>
                      <a:pt x="0" y="5882637"/>
                    </a:lnTo>
                    <a:lnTo>
                      <a:pt x="1409335" y="5546487"/>
                    </a:lnTo>
                    <a:lnTo>
                      <a:pt x="2818669" y="2016904"/>
                    </a:lnTo>
                    <a:lnTo>
                      <a:pt x="4228003" y="3109394"/>
                    </a:lnTo>
                    <a:lnTo>
                      <a:pt x="5637338" y="0"/>
                    </a:lnTo>
                    <a:lnTo>
                      <a:pt x="5637338" y="6891089"/>
                    </a:lnTo>
                    <a:close/>
                  </a:path>
                </a:pathLst>
              </a:custGeom>
              <a:solidFill>
                <a:srgbClr val="2C92D5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704667" y="7311278"/>
                <a:ext cx="5637338" cy="3193431"/>
              </a:xfrm>
              <a:custGeom>
                <a:avLst/>
                <a:gdLst/>
                <a:ahLst/>
                <a:cxnLst/>
                <a:rect l="l" t="t" r="r" b="b"/>
                <a:pathLst>
                  <a:path w="5637338" h="3193431">
                    <a:moveTo>
                      <a:pt x="0" y="3193431"/>
                    </a:moveTo>
                    <a:lnTo>
                      <a:pt x="0" y="3193431"/>
                    </a:lnTo>
                    <a:lnTo>
                      <a:pt x="1409335" y="2184979"/>
                    </a:lnTo>
                    <a:lnTo>
                      <a:pt x="2818669" y="0"/>
                    </a:lnTo>
                    <a:lnTo>
                      <a:pt x="4228003" y="672301"/>
                    </a:lnTo>
                    <a:lnTo>
                      <a:pt x="5637338" y="504226"/>
                    </a:lnTo>
                    <a:lnTo>
                      <a:pt x="5637338" y="3193431"/>
                    </a:lnTo>
                    <a:close/>
                  </a:path>
                </a:pathLst>
              </a:custGeom>
              <a:solidFill>
                <a:srgbClr val="006BCB"/>
              </a:solidFill>
            </p:spPr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720254"/>
            <a:ext cx="4954689" cy="358993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6666656" y="1720254"/>
            <a:ext cx="4954689" cy="358993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>
            <a:off x="12304611" y="1720254"/>
            <a:ext cx="4954689" cy="358993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AutoShape 5"/>
          <p:cNvSpPr/>
          <p:nvPr/>
        </p:nvSpPr>
        <p:spPr>
          <a:xfrm>
            <a:off x="1028700" y="5835054"/>
            <a:ext cx="4954689" cy="358993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>
            <a:off x="6666656" y="5835054"/>
            <a:ext cx="4954689" cy="358993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AutoShape 7"/>
          <p:cNvSpPr/>
          <p:nvPr/>
        </p:nvSpPr>
        <p:spPr>
          <a:xfrm>
            <a:off x="12304611" y="5835054"/>
            <a:ext cx="4954689" cy="358993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TextBox 8"/>
          <p:cNvSpPr txBox="1"/>
          <p:nvPr/>
        </p:nvSpPr>
        <p:spPr>
          <a:xfrm>
            <a:off x="1424880" y="1916780"/>
            <a:ext cx="3995641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en-US" sz="3599" spc="359">
                <a:solidFill>
                  <a:srgbClr val="006BCB"/>
                </a:solidFill>
                <a:ea typeface="セザンヌ DB"/>
              </a:rPr>
              <a:t>教育費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4880" y="3077217"/>
            <a:ext cx="4162329" cy="181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</a:pPr>
            <a:r>
              <a:rPr lang="en-US" sz="1799" spc="17">
                <a:solidFill>
                  <a:srgbClr val="006BCB"/>
                </a:solidFill>
                <a:latin typeface="セザンヌ DB"/>
              </a:rPr>
              <a:t>Canvaプレゼンテーションでは、「C」を押すと紙吹雪、「D」を押すとドラムロール、「O」を押すとシャボン玉が現れ、プレゼンテーションの魔法や面白さを発見することができます。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50929" y="1916780"/>
            <a:ext cx="3995641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en-US" sz="3599" spc="359">
                <a:solidFill>
                  <a:srgbClr val="006BCB"/>
                </a:solidFill>
                <a:ea typeface="セザンヌ DB"/>
              </a:rPr>
              <a:t>個人年金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00791" y="1916780"/>
            <a:ext cx="3995641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en-US" sz="3599" spc="359">
                <a:solidFill>
                  <a:srgbClr val="006BCB"/>
                </a:solidFill>
                <a:ea typeface="セザンヌ DB"/>
              </a:rPr>
              <a:t>老後の費用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00791" y="6055393"/>
            <a:ext cx="3995641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en-US" sz="3599" spc="359">
                <a:solidFill>
                  <a:srgbClr val="006BCB"/>
                </a:solidFill>
                <a:ea typeface="セザンヌ DB"/>
              </a:rPr>
              <a:t>保険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62836" y="6055393"/>
            <a:ext cx="3995641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en-US" sz="3599" spc="359">
                <a:solidFill>
                  <a:srgbClr val="006BCB"/>
                </a:solidFill>
                <a:ea typeface="セザンヌ DB"/>
              </a:rPr>
              <a:t>資産運用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4880" y="6055393"/>
            <a:ext cx="3995641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en-US" sz="3599" spc="359">
                <a:solidFill>
                  <a:srgbClr val="006BCB"/>
                </a:solidFill>
                <a:ea typeface="セザンヌ DB"/>
              </a:rPr>
              <a:t>住宅ローン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32408" y="170497"/>
            <a:ext cx="6972204" cy="120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4399" spc="189">
                <a:solidFill>
                  <a:srgbClr val="F2F1F1"/>
                </a:solidFill>
                <a:ea typeface="セザンヌ DB"/>
              </a:rPr>
              <a:t>ご提案するサービス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50929" y="3077217"/>
            <a:ext cx="4162329" cy="181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</a:pPr>
            <a:r>
              <a:rPr lang="en-US" sz="1799" spc="17">
                <a:solidFill>
                  <a:srgbClr val="006BCB"/>
                </a:solidFill>
                <a:latin typeface="セザンヌ DB"/>
              </a:rPr>
              <a:t>Canvaプレゼンテーションでは、「C」を押すと紙吹雪、「D」を押すとドラムロール、「O」を押すとシャボン玉が現れ、プレゼンテーションの魔法や面白さを発見することができます。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4880" y="7199536"/>
            <a:ext cx="4162329" cy="181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</a:pPr>
            <a:r>
              <a:rPr lang="en-US" sz="1799" spc="17">
                <a:solidFill>
                  <a:srgbClr val="006BCB"/>
                </a:solidFill>
                <a:latin typeface="セザンヌ DB"/>
              </a:rPr>
              <a:t>Canvaプレゼンテーションでは、「C」を押すと紙吹雪、「D」を押すとドラムロール、「O」を押すとシャボン玉が現れ、プレゼンテーションの魔法や面白さを発見することができます。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50929" y="7199536"/>
            <a:ext cx="4162329" cy="181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</a:pPr>
            <a:r>
              <a:rPr lang="en-US" sz="1799" spc="17">
                <a:solidFill>
                  <a:srgbClr val="006BCB"/>
                </a:solidFill>
                <a:latin typeface="セザンヌ DB"/>
              </a:rPr>
              <a:t>Canvaプレゼンテーションでは、「C」を押すと紙吹雪、「D」を押すとドラムロール、「O」を押すとシャボン玉が現れ、プレゼンテーションの魔法や面白さを発見することができます。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22223" y="3077217"/>
            <a:ext cx="4162329" cy="181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</a:pPr>
            <a:r>
              <a:rPr lang="en-US" sz="1799" spc="17">
                <a:solidFill>
                  <a:srgbClr val="006BCB"/>
                </a:solidFill>
                <a:latin typeface="セザンヌ DB"/>
              </a:rPr>
              <a:t>Canvaプレゼンテーションでは、「C」を押すと紙吹雪、「D」を押すとドラムロール、「O」を押すとシャボン玉が現れ、プレゼンテーションの魔法や面白さを発見することができます。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22223" y="7199536"/>
            <a:ext cx="4162329" cy="181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</a:pPr>
            <a:r>
              <a:rPr lang="en-US" sz="1799" spc="17">
                <a:solidFill>
                  <a:srgbClr val="006BCB"/>
                </a:solidFill>
                <a:latin typeface="セザンヌ DB"/>
              </a:rPr>
              <a:t>Canvaプレゼンテーションでは、「C」を押すと紙吹雪、「D」を押すとドラムロール、「O」を押すとシャボン玉が現れ、プレゼンテーションの魔法や面白さを発見することができます。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75984" y="5719829"/>
            <a:ext cx="2586054" cy="2586044"/>
            <a:chOff x="0" y="0"/>
            <a:chExt cx="6350025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119479" t="-10128" r="-5953" b="-58946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605049" y="5719829"/>
            <a:ext cx="2586054" cy="2586044"/>
            <a:chOff x="0" y="0"/>
            <a:chExt cx="6350025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84766" t="-26352" r="-68409" b="-42327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834115" y="5719829"/>
            <a:ext cx="2586054" cy="2586044"/>
            <a:chOff x="0" y="0"/>
            <a:chExt cx="6350025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65443" t="-38349" r="-160067" b="-78658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63180" y="5719829"/>
            <a:ext cx="2586054" cy="2586044"/>
            <a:chOff x="0" y="0"/>
            <a:chExt cx="6350025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 l="-43043" t="-9208" r="-100559" b="-53194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4292246" y="5719829"/>
            <a:ext cx="2586054" cy="2586044"/>
            <a:chOff x="0" y="0"/>
            <a:chExt cx="6350025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t="-77488" r="-81661" b="-86747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471234" y="8458200"/>
            <a:ext cx="2429727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spc="100">
                <a:solidFill>
                  <a:srgbClr val="FFFFFF"/>
                </a:solidFill>
                <a:ea typeface="セザンヌ DB"/>
              </a:rPr>
              <a:t>早坂誠</a:t>
            </a:r>
          </a:p>
          <a:p>
            <a:pPr algn="ctr">
              <a:lnSpc>
                <a:spcPts val="2400"/>
              </a:lnSpc>
            </a:pPr>
            <a:endParaRPr lang="en-US" sz="2000" spc="100">
              <a:solidFill>
                <a:srgbClr val="FFFFFF"/>
              </a:solidFill>
              <a:ea typeface="セザンヌ DB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141344" y="8458200"/>
            <a:ext cx="242972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ea typeface="セザンヌ DB"/>
              </a:rPr>
              <a:t>三浦慶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12278" y="8458200"/>
            <a:ext cx="2429727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spc="100">
                <a:solidFill>
                  <a:srgbClr val="FFFFFF"/>
                </a:solidFill>
                <a:ea typeface="セザンヌ DB"/>
              </a:rPr>
              <a:t>小澤杏奈</a:t>
            </a:r>
          </a:p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endParaRPr lang="en-US" sz="2000" spc="100">
              <a:solidFill>
                <a:srgbClr val="FFFFFF"/>
              </a:solidFill>
              <a:ea typeface="セザンヌ DB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341834" y="8458200"/>
            <a:ext cx="242972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ea typeface="セザンヌ DB"/>
              </a:rPr>
              <a:t>黒沢千佳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88790" y="8458200"/>
            <a:ext cx="242972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2000" u="none" spc="100">
                <a:solidFill>
                  <a:srgbClr val="FFFFFF"/>
                </a:solidFill>
                <a:latin typeface="セザンヌ DB"/>
              </a:rPr>
              <a:t>Bryan Cook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5984" y="980311"/>
            <a:ext cx="5742533" cy="3591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3"/>
              </a:lnSpc>
            </a:pPr>
            <a:r>
              <a:rPr lang="en-US" sz="4199" spc="83">
                <a:solidFill>
                  <a:srgbClr val="FFFFFF"/>
                </a:solidFill>
                <a:ea typeface="セザンヌ DB"/>
              </a:rPr>
              <a:t>お客様が安心、安全に過ごせるように</a:t>
            </a:r>
          </a:p>
          <a:p>
            <a:pPr>
              <a:lnSpc>
                <a:spcPts val="6383"/>
              </a:lnSpc>
            </a:pPr>
            <a:r>
              <a:rPr lang="en-US" sz="4199" spc="83">
                <a:solidFill>
                  <a:srgbClr val="FFFFFF"/>
                </a:solidFill>
                <a:ea typeface="セザンヌ DB"/>
              </a:rPr>
              <a:t>弊社のFPがサポートをいたします。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71668" y="1351786"/>
            <a:ext cx="9206632" cy="3043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4"/>
              </a:lnSpc>
            </a:pPr>
            <a:r>
              <a:rPr lang="en-US" sz="2100">
                <a:solidFill>
                  <a:srgbClr val="FFFFFF"/>
                </a:solidFill>
                <a:latin typeface="セザンヌ DB"/>
              </a:rPr>
              <a:t>Canvaプレゼンテーションでは、「C」を押すと紙吹雪、「D」を押すとドラムロール、「O」を押すとシャボン玉が現れ、プレゼンテーションの魔法や面白さを発見することができます。</a:t>
            </a:r>
          </a:p>
          <a:p>
            <a:pPr>
              <a:lnSpc>
                <a:spcPts val="3234"/>
              </a:lnSpc>
            </a:pPr>
            <a:endParaRPr lang="en-US" sz="2100">
              <a:solidFill>
                <a:srgbClr val="FFFFFF"/>
              </a:solidFill>
              <a:latin typeface="セザンヌ DB"/>
            </a:endParaRPr>
          </a:p>
          <a:p>
            <a:pPr>
              <a:lnSpc>
                <a:spcPts val="3234"/>
              </a:lnSpc>
            </a:pPr>
            <a:r>
              <a:rPr lang="en-US" sz="2100">
                <a:solidFill>
                  <a:srgbClr val="FFFFFF"/>
                </a:solidFill>
                <a:latin typeface="セザンヌ DB"/>
              </a:rPr>
              <a:t>Canvaプレゼンテーションでは、「C」を押すと紙吹雪、「D」を押すとドラムロール、「O」を押すとシャボン玉が現れ、プレゼンテーションの魔法や面白さを発見することができます。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1003</Words>
  <Application>Microsoft Macintosh PowerPoint</Application>
  <PresentationFormat>ユーザー設定</PresentationFormat>
  <Paragraphs>184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9" baseType="lpstr">
      <vt:lpstr>Calibri</vt:lpstr>
      <vt:lpstr>Wingdings</vt:lpstr>
      <vt:lpstr>Arial</vt:lpstr>
      <vt:lpstr>Antonio Bold</vt:lpstr>
      <vt:lpstr>セザンヌ DB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　サービス紹介　ビジネス　プレゼンテーション</dc:title>
  <cp:lastModifiedBy>中野　絹太</cp:lastModifiedBy>
  <cp:revision>78</cp:revision>
  <dcterms:created xsi:type="dcterms:W3CDTF">2006-08-16T00:00:00Z</dcterms:created>
  <dcterms:modified xsi:type="dcterms:W3CDTF">2022-07-14T11:59:55Z</dcterms:modified>
  <dc:identifier>DAFGXyr7u48</dc:identifier>
</cp:coreProperties>
</file>